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91" r:id="rId5"/>
    <p:sldId id="816" r:id="rId6"/>
    <p:sldId id="290" r:id="rId7"/>
    <p:sldId id="292" r:id="rId8"/>
    <p:sldId id="306" r:id="rId9"/>
    <p:sldId id="307" r:id="rId10"/>
    <p:sldId id="308" r:id="rId11"/>
    <p:sldId id="309" r:id="rId12"/>
    <p:sldId id="607" r:id="rId13"/>
    <p:sldId id="594" r:id="rId14"/>
    <p:sldId id="603" r:id="rId15"/>
    <p:sldId id="606" r:id="rId16"/>
    <p:sldId id="614" r:id="rId17"/>
    <p:sldId id="319" r:id="rId18"/>
    <p:sldId id="257" r:id="rId19"/>
    <p:sldId id="810" r:id="rId20"/>
    <p:sldId id="811" r:id="rId21"/>
    <p:sldId id="812" r:id="rId22"/>
    <p:sldId id="813" r:id="rId23"/>
    <p:sldId id="814" r:id="rId24"/>
    <p:sldId id="815" r:id="rId25"/>
    <p:sldId id="310" r:id="rId26"/>
    <p:sldId id="317" r:id="rId27"/>
    <p:sldId id="311" r:id="rId28"/>
    <p:sldId id="312" r:id="rId29"/>
    <p:sldId id="316" r:id="rId30"/>
    <p:sldId id="313" r:id="rId31"/>
    <p:sldId id="314" r:id="rId32"/>
    <p:sldId id="315" r:id="rId33"/>
    <p:sldId id="808" r:id="rId34"/>
    <p:sldId id="817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Taylor" initials="" lastIdx="1" clrIdx="0"/>
  <p:cmAuthor id="1" name="Rotsos, Charalampos" initials="RC" lastIdx="2" clrIdx="1">
    <p:extLst>
      <p:ext uri="{19B8F6BF-5375-455C-9EA6-DF929625EA0E}">
        <p15:presenceInfo xmlns:p15="http://schemas.microsoft.com/office/powerpoint/2012/main" userId="S::rotsos@live.lancs.ac.uk::afac623e-8dd5-434e-881d-c55d98ac6f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68C"/>
    <a:srgbClr val="192C32"/>
    <a:srgbClr val="04113E"/>
    <a:srgbClr val="2193C1"/>
    <a:srgbClr val="071844"/>
    <a:srgbClr val="030B39"/>
    <a:srgbClr val="070E38"/>
    <a:srgbClr val="10264F"/>
    <a:srgbClr val="0D2153"/>
    <a:srgbClr val="081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25418-B909-E64F-8644-31D06388F53F}" v="112" dt="2020-10-22T15:32:57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6" autoAdjust="0"/>
    <p:restoredTop sz="71910" autoAdjust="0"/>
  </p:normalViewPr>
  <p:slideViewPr>
    <p:cSldViewPr>
      <p:cViewPr varScale="1">
        <p:scale>
          <a:sx n="68" d="100"/>
          <a:sy n="68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8E85A-35ED-47FD-B205-BC3FF6792B5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F4DFF-627B-44BF-A8ED-F8F3AB8E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8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gramming_language" TargetMode="External"/><Relationship Id="rId3" Type="http://schemas.openxmlformats.org/officeDocument/2006/relationships/hyperlink" Target="https://en.wikipedia.org/wiki/Computer_science" TargetMode="External"/><Relationship Id="rId7" Type="http://schemas.openxmlformats.org/officeDocument/2006/relationships/hyperlink" Target="https://en.wikipedia.org/wiki/Formal_language#Programming_language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yntax_(programming_languages)" TargetMode="External"/><Relationship Id="rId11" Type="http://schemas.openxmlformats.org/officeDocument/2006/relationships/hyperlink" Target="https://en.wikipedia.org/wiki/Communication_protocol" TargetMode="External"/><Relationship Id="rId5" Type="http://schemas.openxmlformats.org/officeDocument/2006/relationships/hyperlink" Target="https://en.wikipedia.org/wiki/Context-free_grammar" TargetMode="External"/><Relationship Id="rId10" Type="http://schemas.openxmlformats.org/officeDocument/2006/relationships/hyperlink" Target="https://en.wikipedia.org/wiki/Instruction_set" TargetMode="External"/><Relationship Id="rId4" Type="http://schemas.openxmlformats.org/officeDocument/2006/relationships/hyperlink" Target="https://en.wikipedia.org/wiki/Metasyntax" TargetMode="External"/><Relationship Id="rId9" Type="http://schemas.openxmlformats.org/officeDocument/2006/relationships/hyperlink" Target="https://en.wikipedia.org/wiki/Document_forma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/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448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/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5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4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puter science"/>
              </a:rPr>
              <a:t>computer science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Backus–</a:t>
            </a:r>
            <a:r>
              <a:rPr lang="en-US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Naur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Backus normal form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BNF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etasyntax"/>
              </a:rPr>
              <a:t>notation technique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ntext-free grammar"/>
              </a:rPr>
              <a:t>context-free grammars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often used to describe the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yntax (programming languages)"/>
              </a:rPr>
              <a:t>syntax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Formal language"/>
              </a:rPr>
              <a:t>languages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used in computing, such as computer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rogramming language"/>
              </a:rPr>
              <a:t>programming languages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Document format"/>
              </a:rPr>
              <a:t>document formats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Instruction set"/>
              </a:rPr>
              <a:t>instruction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Instruction set"/>
              </a:rPr>
              <a:t>sets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Communication protocol"/>
              </a:rPr>
              <a:t>communication protocols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5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Predictive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39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misconfiguration and bugs are common. </a:t>
            </a:r>
          </a:p>
          <a:p>
            <a:r>
              <a:rPr lang="en-US" dirty="0"/>
              <a:t>Network failures can violate intent goals.</a:t>
            </a:r>
          </a:p>
          <a:p>
            <a:r>
              <a:rPr lang="en-US" dirty="0"/>
              <a:t>Network </a:t>
            </a:r>
            <a:r>
              <a:rPr lang="en-US" dirty="0" err="1"/>
              <a:t>softwarisation</a:t>
            </a:r>
            <a:r>
              <a:rPr lang="en-US" dirty="0"/>
              <a:t> affects QoS guarantees.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3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are key to allow faster service deployment times. Currently on the order of days. </a:t>
            </a:r>
            <a:r>
              <a:rPr lang="en-US" dirty="0" err="1"/>
              <a:t>Devops</a:t>
            </a:r>
            <a:r>
              <a:rPr lang="en-US" dirty="0"/>
              <a:t>+ automation can significantly reduce leads times. </a:t>
            </a:r>
          </a:p>
          <a:p>
            <a:endParaRPr lang="en-US" dirty="0"/>
          </a:p>
          <a:p>
            <a:r>
              <a:rPr lang="en-US" dirty="0" err="1"/>
              <a:t>Telementry</a:t>
            </a:r>
            <a:r>
              <a:rPr lang="en-US" dirty="0"/>
              <a:t> is a major challenge:</a:t>
            </a:r>
          </a:p>
          <a:p>
            <a:endParaRPr lang="en-US" dirty="0"/>
          </a:p>
          <a:p>
            <a:r>
              <a:rPr lang="en-US" dirty="0"/>
              <a:t>Require: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flexbile</a:t>
            </a:r>
            <a:r>
              <a:rPr lang="en-US" dirty="0"/>
              <a:t>: Allow develop to customize monitoring. Too much data can saturate your network.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Timely: Need to detect errors quickly.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Scalable: </a:t>
            </a:r>
            <a:r>
              <a:rPr lang="en-US" dirty="0" err="1"/>
              <a:t>mVNF</a:t>
            </a:r>
            <a:r>
              <a:rPr lang="en-US" dirty="0"/>
              <a:t> will lead to explosion of monitoring end-points.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can we solve this?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What are we looking for with </a:t>
            </a:r>
            <a:r>
              <a:rPr lang="en-US" dirty="0" err="1"/>
              <a:t>cicd</a:t>
            </a:r>
            <a:r>
              <a:rPr lang="en-US" dirty="0"/>
              <a:t>: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Misconfiguration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Code bugs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Performance degradation</a:t>
            </a:r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Enabling these capabilities in a networking environment is rather challenging. </a:t>
            </a:r>
          </a:p>
          <a:p>
            <a:pPr marL="0" lvl="0" indent="0">
              <a:buFontTx/>
              <a:buNone/>
            </a:pPr>
            <a:r>
              <a:rPr lang="en-US" dirty="0"/>
              <a:t>&gt; Monitoring can affect the performance of the application and the monitoring task (Should be tailored to the monitoring requirements).</a:t>
            </a:r>
          </a:p>
          <a:p>
            <a:pPr marL="0" lvl="0" indent="0">
              <a:buFontTx/>
              <a:buNone/>
            </a:pPr>
            <a:r>
              <a:rPr lang="en-US" dirty="0"/>
              <a:t>&gt; Monitoring is rather fixed. Logging information is fixed and not easily extendable, actively probing the system is not always possible due to the </a:t>
            </a:r>
            <a:r>
              <a:rPr lang="en-US" dirty="0" err="1"/>
              <a:t>inavailability</a:t>
            </a:r>
            <a:r>
              <a:rPr lang="en-US" dirty="0"/>
              <a:t> of in-network probing </a:t>
            </a:r>
            <a:r>
              <a:rPr lang="en-US" dirty="0" err="1"/>
              <a:t>capaiblities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4BB9-CA17-8540-8008-6C453574C6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Mininet can offer scalability. </a:t>
            </a:r>
          </a:p>
          <a:p>
            <a:endParaRPr lang="en-US" dirty="0"/>
          </a:p>
          <a:p>
            <a:r>
              <a:rPr lang="en-US" dirty="0"/>
              <a:t>We need to also think the aspect of fidelity, especially in terms of middleboxes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9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7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81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2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4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00809"/>
            <a:ext cx="10959008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892899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0C568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13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7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2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8D765E-6947-4112-A313-D7450D70040B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77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C568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tif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tiff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1" b="16464"/>
          <a:stretch/>
        </p:blipFill>
        <p:spPr>
          <a:xfrm>
            <a:off x="0" y="0"/>
            <a:ext cx="12192000" cy="6048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87" y="188640"/>
            <a:ext cx="3949387" cy="15841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184849-E0E3-0A44-8883-90B6CC83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38" y="220282"/>
            <a:ext cx="7632848" cy="1047929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Intent-based Networking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10881" r="10510" b="12385"/>
          <a:stretch/>
        </p:blipFill>
        <p:spPr>
          <a:xfrm>
            <a:off x="10228978" y="1462596"/>
            <a:ext cx="1243743" cy="540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12577" r="11837" b="10782"/>
          <a:stretch/>
        </p:blipFill>
        <p:spPr>
          <a:xfrm>
            <a:off x="11473136" y="1424932"/>
            <a:ext cx="548669" cy="548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7" y="6108178"/>
            <a:ext cx="1942218" cy="561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7" b="24016"/>
          <a:stretch/>
        </p:blipFill>
        <p:spPr>
          <a:xfrm>
            <a:off x="3331878" y="6184234"/>
            <a:ext cx="2160240" cy="541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10" y="6192117"/>
            <a:ext cx="2057367" cy="646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70" y="6147168"/>
            <a:ext cx="1948204" cy="57837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C9580B5B-919B-DF42-89ED-BD809C937C48}"/>
              </a:ext>
            </a:extLst>
          </p:cNvPr>
          <p:cNvSpPr txBox="1">
            <a:spLocks/>
          </p:cNvSpPr>
          <p:nvPr/>
        </p:nvSpPr>
        <p:spPr>
          <a:xfrm>
            <a:off x="160767" y="1798101"/>
            <a:ext cx="7656597" cy="14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Ning Wang (University of Surrey)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Charalampos </a:t>
            </a:r>
            <a:r>
              <a:rPr lang="en-US" sz="2800" dirty="0" smtClean="0">
                <a:solidFill>
                  <a:schemeClr val="bg1"/>
                </a:solidFill>
              </a:rPr>
              <a:t>Rotsos </a:t>
            </a:r>
            <a:r>
              <a:rPr lang="en-US" sz="2800" dirty="0">
                <a:solidFill>
                  <a:schemeClr val="bg1"/>
                </a:solidFill>
              </a:rPr>
              <a:t>(Lancaster University)</a:t>
            </a:r>
          </a:p>
        </p:txBody>
      </p:sp>
    </p:spTree>
    <p:extLst>
      <p:ext uri="{BB962C8B-B14F-4D97-AF65-F5344CB8AC3E}">
        <p14:creationId xmlns:p14="http://schemas.microsoft.com/office/powerpoint/2010/main" val="35301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Dialogflow</a:t>
            </a:r>
            <a:r>
              <a:rPr lang="en-US"/>
              <a:t> - Setup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196752"/>
            <a:ext cx="5040560" cy="2570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004AE-6CA8-0D45-B804-959548394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822677"/>
            <a:ext cx="3672408" cy="3035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3CE48-8190-8441-9060-7543CE1C3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92" y="2060848"/>
            <a:ext cx="4348608" cy="40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NILE -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6040" y="2348880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66FF"/>
                </a:solidFill>
              </a:rPr>
              <a:t>Define</a:t>
            </a:r>
            <a:r>
              <a:rPr lang="en-US" sz="2800"/>
              <a:t> </a:t>
            </a:r>
            <a:r>
              <a:rPr lang="en-US" sz="2800">
                <a:solidFill>
                  <a:srgbClr val="0066FF"/>
                </a:solidFill>
              </a:rPr>
              <a:t>intent</a:t>
            </a:r>
            <a:r>
              <a:rPr lang="en-US" sz="2800"/>
              <a:t> </a:t>
            </a:r>
            <a:r>
              <a:rPr lang="en-US" sz="2800" err="1"/>
              <a:t>forwardIntent</a:t>
            </a:r>
            <a:r>
              <a:rPr lang="en-US" sz="2800"/>
              <a:t>:</a:t>
            </a:r>
          </a:p>
          <a:p>
            <a:r>
              <a:rPr lang="en-US" sz="2800"/>
              <a:t>     </a:t>
            </a:r>
            <a:r>
              <a:rPr lang="en-US" sz="2800" b="1">
                <a:solidFill>
                  <a:srgbClr val="0066FF"/>
                </a:solidFill>
              </a:rPr>
              <a:t>do</a:t>
            </a:r>
            <a:r>
              <a:rPr lang="en-US" sz="2800"/>
              <a:t> action(‘</a:t>
            </a:r>
            <a:r>
              <a:rPr lang="en-US" sz="2800">
                <a:solidFill>
                  <a:srgbClr val="CC66FF"/>
                </a:solidFill>
              </a:rPr>
              <a:t>route</a:t>
            </a:r>
            <a:r>
              <a:rPr lang="en-US" sz="2800"/>
              <a:t>’)</a:t>
            </a:r>
          </a:p>
          <a:p>
            <a:r>
              <a:rPr lang="en-US" sz="2800"/>
              <a:t>     </a:t>
            </a:r>
            <a:r>
              <a:rPr lang="en-US" sz="2800" b="1">
                <a:solidFill>
                  <a:srgbClr val="0066FF"/>
                </a:solidFill>
              </a:rPr>
              <a:t>for</a:t>
            </a:r>
            <a:r>
              <a:rPr lang="en-US" sz="2800"/>
              <a:t> target(‘</a:t>
            </a:r>
            <a:r>
              <a:rPr lang="en-US" sz="2800">
                <a:solidFill>
                  <a:srgbClr val="CC66FF"/>
                </a:solidFill>
              </a:rPr>
              <a:t>traffic</a:t>
            </a:r>
            <a:r>
              <a:rPr lang="en-US" sz="2800"/>
              <a:t>’)</a:t>
            </a:r>
          </a:p>
          <a:p>
            <a:r>
              <a:rPr lang="en-US" sz="2800"/>
              <a:t>     </a:t>
            </a:r>
            <a:r>
              <a:rPr lang="en-US" sz="2800" b="1">
                <a:solidFill>
                  <a:srgbClr val="0066FF"/>
                </a:solidFill>
              </a:rPr>
              <a:t>from</a:t>
            </a:r>
            <a:r>
              <a:rPr lang="en-US" sz="2800"/>
              <a:t> endpoint(‘</a:t>
            </a:r>
            <a:r>
              <a:rPr lang="en-US" sz="2800">
                <a:solidFill>
                  <a:srgbClr val="CC66FF"/>
                </a:solidFill>
              </a:rPr>
              <a:t>h1</a:t>
            </a:r>
            <a:r>
              <a:rPr lang="en-US" sz="2800"/>
              <a:t>’)</a:t>
            </a:r>
          </a:p>
          <a:p>
            <a:r>
              <a:rPr lang="en-US" sz="2800"/>
              <a:t>     </a:t>
            </a:r>
            <a:r>
              <a:rPr lang="en-US" sz="2800" b="1">
                <a:solidFill>
                  <a:srgbClr val="0066FF"/>
                </a:solidFill>
              </a:rPr>
              <a:t>to</a:t>
            </a:r>
            <a:r>
              <a:rPr lang="en-US" sz="2800"/>
              <a:t> endpoint(‘</a:t>
            </a:r>
            <a:r>
              <a:rPr lang="en-US" sz="2800">
                <a:solidFill>
                  <a:srgbClr val="CC66FF"/>
                </a:solidFill>
              </a:rPr>
              <a:t>h7</a:t>
            </a:r>
            <a:r>
              <a:rPr lang="en-US" sz="2800"/>
              <a:t>’)</a:t>
            </a:r>
          </a:p>
          <a:p>
            <a:r>
              <a:rPr lang="en-US" sz="2800"/>
              <a:t>     </a:t>
            </a:r>
            <a:r>
              <a:rPr lang="en-US" sz="2800" b="1">
                <a:solidFill>
                  <a:srgbClr val="0066FF"/>
                </a:solidFill>
              </a:rPr>
              <a:t>following</a:t>
            </a:r>
            <a:r>
              <a:rPr lang="en-US" sz="2800"/>
              <a:t> path (‘</a:t>
            </a:r>
            <a:r>
              <a:rPr lang="en-US" sz="2800">
                <a:solidFill>
                  <a:srgbClr val="CC66FF"/>
                </a:solidFill>
              </a:rPr>
              <a:t>s1</a:t>
            </a:r>
            <a:r>
              <a:rPr lang="en-US" sz="2800"/>
              <a:t>’, </a:t>
            </a:r>
            <a:r>
              <a:rPr lang="en-US" sz="2800">
                <a:solidFill>
                  <a:srgbClr val="CC66FF"/>
                </a:solidFill>
              </a:rPr>
              <a:t>s8</a:t>
            </a:r>
            <a:r>
              <a:rPr lang="en-US" sz="2800"/>
              <a:t>’, ‘</a:t>
            </a:r>
            <a:r>
              <a:rPr lang="en-US" sz="2800">
                <a:solidFill>
                  <a:srgbClr val="CC66FF"/>
                </a:solidFill>
              </a:rPr>
              <a:t>s12</a:t>
            </a:r>
            <a:r>
              <a:rPr lang="en-US" sz="2800"/>
              <a:t>’)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48880"/>
            <a:ext cx="5344271" cy="3153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368" y="3356992"/>
            <a:ext cx="4968552" cy="3307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88105" y="6488668"/>
            <a:ext cx="720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[1] </a:t>
            </a:r>
            <a:r>
              <a:rPr lang="en-US"/>
              <a:t>Arthur Jacobs et. al - </a:t>
            </a:r>
            <a:r>
              <a:rPr lang="en-GB"/>
              <a:t>Refining Network Intents for Self-Driving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5595" y="1521098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{</a:t>
            </a:r>
          </a:p>
          <a:p>
            <a:r>
              <a:rPr lang="en-GB" sz="1600" dirty="0"/>
              <a:t>    "</a:t>
            </a:r>
            <a:r>
              <a:rPr lang="en-GB" sz="1600" dirty="0" err="1">
                <a:solidFill>
                  <a:srgbClr val="0066FF"/>
                </a:solidFill>
              </a:rPr>
              <a:t>api_key</a:t>
            </a:r>
            <a:r>
              <a:rPr lang="en-GB" sz="1600" dirty="0"/>
              <a:t>": "</a:t>
            </a:r>
            <a:r>
              <a:rPr lang="en-GB" sz="1600" dirty="0" err="1"/>
              <a:t>test_key</a:t>
            </a:r>
            <a:r>
              <a:rPr lang="en-GB" sz="1600" dirty="0"/>
              <a:t>",</a:t>
            </a:r>
          </a:p>
          <a:p>
            <a:r>
              <a:rPr lang="en-GB" sz="1600" dirty="0"/>
              <a:t>    "</a:t>
            </a:r>
            <a:r>
              <a:rPr lang="en-GB" sz="1600" dirty="0">
                <a:solidFill>
                  <a:srgbClr val="0066FF"/>
                </a:solidFill>
              </a:rPr>
              <a:t>routes</a:t>
            </a:r>
            <a:r>
              <a:rPr lang="en-GB" sz="1600" dirty="0"/>
              <a:t>":[</a:t>
            </a:r>
          </a:p>
          <a:p>
            <a:r>
              <a:rPr lang="en-GB" sz="1600" dirty="0"/>
              <a:t>        {</a:t>
            </a:r>
          </a:p>
          <a:p>
            <a:r>
              <a:rPr lang="en-GB" sz="1600" dirty="0"/>
              <a:t>            "</a:t>
            </a:r>
            <a:r>
              <a:rPr lang="en-GB" sz="1600" dirty="0">
                <a:solidFill>
                  <a:srgbClr val="0066FF"/>
                </a:solidFill>
              </a:rPr>
              <a:t>key</a:t>
            </a:r>
            <a:r>
              <a:rPr lang="en-GB" sz="1600" dirty="0"/>
              <a:t>": "</a:t>
            </a:r>
            <a:r>
              <a:rPr lang="en-GB" sz="1600" dirty="0">
                <a:solidFill>
                  <a:srgbClr val="CC66FF"/>
                </a:solidFill>
              </a:rPr>
              <a:t>00:00:00:00:00:01/None00:00:00:00:00:07/None</a:t>
            </a:r>
            <a:r>
              <a:rPr lang="en-GB" sz="1600" dirty="0"/>
              <a:t>",</a:t>
            </a:r>
          </a:p>
          <a:p>
            <a:r>
              <a:rPr lang="en-GB" sz="1600" dirty="0"/>
              <a:t>            "</a:t>
            </a:r>
            <a:r>
              <a:rPr lang="en-GB" sz="1600" dirty="0">
                <a:solidFill>
                  <a:srgbClr val="0066FF"/>
                </a:solidFill>
              </a:rPr>
              <a:t>route</a:t>
            </a:r>
            <a:r>
              <a:rPr lang="en-GB" sz="1600" dirty="0"/>
              <a:t>": [</a:t>
            </a:r>
          </a:p>
          <a:p>
            <a:r>
              <a:rPr lang="en-GB" sz="1600" dirty="0"/>
              <a:t>                "</a:t>
            </a:r>
            <a:r>
              <a:rPr lang="en-GB" sz="1600" dirty="0">
                <a:solidFill>
                  <a:srgbClr val="CC66FF"/>
                </a:solidFill>
              </a:rPr>
              <a:t>00:00:00:00:00:01/None</a:t>
            </a:r>
            <a:r>
              <a:rPr lang="en-GB" sz="1600" dirty="0"/>
              <a:t>",</a:t>
            </a:r>
          </a:p>
          <a:p>
            <a:r>
              <a:rPr lang="en-GB" sz="1600" dirty="0"/>
              <a:t>                "</a:t>
            </a:r>
            <a:r>
              <a:rPr lang="en-GB" sz="1600" dirty="0">
                <a:solidFill>
                  <a:srgbClr val="CC66FF"/>
                </a:solidFill>
              </a:rPr>
              <a:t>of:0000000000000001</a:t>
            </a:r>
            <a:r>
              <a:rPr lang="en-GB" sz="1600" dirty="0"/>
              <a:t>",</a:t>
            </a:r>
          </a:p>
          <a:p>
            <a:r>
              <a:rPr lang="en-GB" sz="1600" dirty="0"/>
              <a:t>                "</a:t>
            </a:r>
            <a:r>
              <a:rPr lang="en-GB" sz="1600" dirty="0">
                <a:solidFill>
                  <a:srgbClr val="CC66FF"/>
                </a:solidFill>
              </a:rPr>
              <a:t>of:0000000000000008</a:t>
            </a:r>
            <a:r>
              <a:rPr lang="en-GB" sz="1600" dirty="0"/>
              <a:t>",</a:t>
            </a:r>
          </a:p>
          <a:p>
            <a:r>
              <a:rPr lang="en-GB" sz="1600" dirty="0"/>
              <a:t>                "</a:t>
            </a:r>
            <a:r>
              <a:rPr lang="en-GB" sz="1600" dirty="0">
                <a:solidFill>
                  <a:srgbClr val="CC66FF"/>
                </a:solidFill>
              </a:rPr>
              <a:t>of:000000000000000c</a:t>
            </a:r>
            <a:r>
              <a:rPr lang="en-GB" sz="1600" dirty="0"/>
              <a:t>",</a:t>
            </a:r>
          </a:p>
          <a:p>
            <a:r>
              <a:rPr lang="en-GB" sz="1600" dirty="0"/>
              <a:t>                "</a:t>
            </a:r>
            <a:r>
              <a:rPr lang="en-GB" sz="1600" dirty="0">
                <a:solidFill>
                  <a:srgbClr val="CC66FF"/>
                </a:solidFill>
              </a:rPr>
              <a:t>00:00:00:00:00:07/None</a:t>
            </a:r>
            <a:r>
              <a:rPr lang="en-GB" sz="1600" dirty="0"/>
              <a:t>"</a:t>
            </a:r>
          </a:p>
          <a:p>
            <a:r>
              <a:rPr lang="en-GB" sz="1600" dirty="0"/>
              <a:t>            ]</a:t>
            </a:r>
          </a:p>
          <a:p>
            <a:r>
              <a:rPr lang="en-GB" sz="1600" dirty="0"/>
              <a:t>        }</a:t>
            </a:r>
          </a:p>
          <a:p>
            <a:r>
              <a:rPr lang="en-GB" sz="1600" dirty="0"/>
              <a:t>    ]</a:t>
            </a:r>
          </a:p>
          <a:p>
            <a:r>
              <a:rPr lang="en-GB" sz="1600" dirty="0"/>
              <a:t>} ]</a:t>
            </a:r>
          </a:p>
          <a:p>
            <a:r>
              <a:rPr lang="en-GB" sz="1600" dirty="0"/>
              <a:t>}</a:t>
            </a:r>
            <a:endParaRPr lang="en-US" sz="1600" dirty="0"/>
          </a:p>
        </p:txBody>
      </p:sp>
      <p:cxnSp>
        <p:nvCxnSpPr>
          <p:cNvPr id="11" name="Straight Arrow Connector 28"/>
          <p:cNvCxnSpPr/>
          <p:nvPr/>
        </p:nvCxnSpPr>
        <p:spPr>
          <a:xfrm flipV="1">
            <a:off x="4268944" y="3537035"/>
            <a:ext cx="146701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9376" y="2567539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</a:rPr>
              <a:t>Define</a:t>
            </a:r>
            <a:r>
              <a:rPr lang="en-US" sz="2000"/>
              <a:t> </a:t>
            </a:r>
            <a:r>
              <a:rPr lang="en-US" sz="2000">
                <a:solidFill>
                  <a:srgbClr val="0066FF"/>
                </a:solidFill>
              </a:rPr>
              <a:t>intent</a:t>
            </a:r>
            <a:r>
              <a:rPr lang="en-US" sz="2000"/>
              <a:t> </a:t>
            </a:r>
            <a:r>
              <a:rPr lang="en-US" sz="2000" err="1"/>
              <a:t>forwardIntent</a:t>
            </a:r>
            <a:r>
              <a:rPr lang="en-US" sz="2000"/>
              <a:t>:</a:t>
            </a:r>
          </a:p>
          <a:p>
            <a:r>
              <a:rPr lang="en-US" sz="2000"/>
              <a:t>     </a:t>
            </a:r>
            <a:r>
              <a:rPr lang="en-US" sz="2000" b="1">
                <a:solidFill>
                  <a:srgbClr val="0066FF"/>
                </a:solidFill>
              </a:rPr>
              <a:t>do</a:t>
            </a:r>
            <a:r>
              <a:rPr lang="en-US" sz="2000"/>
              <a:t> action(‘</a:t>
            </a:r>
            <a:r>
              <a:rPr lang="en-US" sz="2000">
                <a:solidFill>
                  <a:srgbClr val="CC66FF"/>
                </a:solidFill>
              </a:rPr>
              <a:t>route</a:t>
            </a:r>
            <a:r>
              <a:rPr lang="en-US" sz="2000"/>
              <a:t>’)</a:t>
            </a:r>
          </a:p>
          <a:p>
            <a:r>
              <a:rPr lang="en-US" sz="2000"/>
              <a:t>     </a:t>
            </a:r>
            <a:r>
              <a:rPr lang="en-US" sz="2000" b="1">
                <a:solidFill>
                  <a:srgbClr val="0066FF"/>
                </a:solidFill>
              </a:rPr>
              <a:t>for</a:t>
            </a:r>
            <a:r>
              <a:rPr lang="en-US" sz="2000"/>
              <a:t> target(‘</a:t>
            </a:r>
            <a:r>
              <a:rPr lang="en-US" sz="2000">
                <a:solidFill>
                  <a:srgbClr val="CC66FF"/>
                </a:solidFill>
              </a:rPr>
              <a:t>traffic</a:t>
            </a:r>
            <a:r>
              <a:rPr lang="en-US" sz="2000"/>
              <a:t>’)</a:t>
            </a:r>
          </a:p>
          <a:p>
            <a:r>
              <a:rPr lang="en-US" sz="2000"/>
              <a:t>     </a:t>
            </a:r>
            <a:r>
              <a:rPr lang="en-US" sz="2000" b="1">
                <a:solidFill>
                  <a:srgbClr val="0066FF"/>
                </a:solidFill>
              </a:rPr>
              <a:t>from</a:t>
            </a:r>
            <a:r>
              <a:rPr lang="en-US" sz="2000"/>
              <a:t> endpoint(‘</a:t>
            </a:r>
            <a:r>
              <a:rPr lang="en-US" sz="2000">
                <a:solidFill>
                  <a:srgbClr val="CC66FF"/>
                </a:solidFill>
              </a:rPr>
              <a:t>h1</a:t>
            </a:r>
            <a:r>
              <a:rPr lang="en-US" sz="2000"/>
              <a:t>’)</a:t>
            </a:r>
          </a:p>
          <a:p>
            <a:r>
              <a:rPr lang="en-US" sz="2000"/>
              <a:t>     </a:t>
            </a:r>
            <a:r>
              <a:rPr lang="en-US" sz="2000" b="1">
                <a:solidFill>
                  <a:srgbClr val="0066FF"/>
                </a:solidFill>
              </a:rPr>
              <a:t>to</a:t>
            </a:r>
            <a:r>
              <a:rPr lang="en-US" sz="2000"/>
              <a:t> endpoint(‘</a:t>
            </a:r>
            <a:r>
              <a:rPr lang="en-US" sz="2000">
                <a:solidFill>
                  <a:srgbClr val="CC66FF"/>
                </a:solidFill>
              </a:rPr>
              <a:t>h7</a:t>
            </a:r>
            <a:r>
              <a:rPr lang="en-US" sz="2000"/>
              <a:t>’)</a:t>
            </a:r>
          </a:p>
          <a:p>
            <a:r>
              <a:rPr lang="en-US" sz="2000"/>
              <a:t>     </a:t>
            </a:r>
            <a:r>
              <a:rPr lang="en-US" sz="2000" b="1">
                <a:solidFill>
                  <a:srgbClr val="0066FF"/>
                </a:solidFill>
              </a:rPr>
              <a:t>following</a:t>
            </a:r>
            <a:r>
              <a:rPr lang="en-US" sz="2000"/>
              <a:t> path (‘</a:t>
            </a:r>
            <a:r>
              <a:rPr lang="en-US" sz="2000">
                <a:solidFill>
                  <a:srgbClr val="CC66FF"/>
                </a:solidFill>
              </a:rPr>
              <a:t>s1</a:t>
            </a:r>
            <a:r>
              <a:rPr lang="en-US" sz="2000"/>
              <a:t>’, </a:t>
            </a:r>
            <a:r>
              <a:rPr lang="en-US" sz="2000">
                <a:solidFill>
                  <a:srgbClr val="CC66FF"/>
                </a:solidFill>
              </a:rPr>
              <a:t>s8</a:t>
            </a:r>
            <a:r>
              <a:rPr lang="en-US" sz="2000"/>
              <a:t>’, ‘</a:t>
            </a:r>
            <a:r>
              <a:rPr lang="en-US" sz="2000">
                <a:solidFill>
                  <a:srgbClr val="CC66FF"/>
                </a:solidFill>
              </a:rPr>
              <a:t>s12</a:t>
            </a:r>
            <a:r>
              <a:rPr lang="en-US" sz="2000"/>
              <a:t>’)</a:t>
            </a:r>
          </a:p>
        </p:txBody>
      </p:sp>
      <p:pic>
        <p:nvPicPr>
          <p:cNvPr id="7" name="Picture 12" descr="Salesforce Heroku Reviews 2020: Details, Pricing, &amp; Features | G2">
            <a:extLst>
              <a:ext uri="{FF2B5EF4-FFF2-40B4-BE49-F238E27FC236}">
                <a16:creationId xmlns:a16="http://schemas.microsoft.com/office/drawing/2014/main" id="{AAC88160-FAE3-5544-94A6-654FDF01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24" y="2253193"/>
            <a:ext cx="2243771" cy="11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LY - Python Lex Yacc">
            <a:extLst>
              <a:ext uri="{FF2B5EF4-FFF2-40B4-BE49-F238E27FC236}">
                <a16:creationId xmlns:a16="http://schemas.microsoft.com/office/drawing/2014/main" id="{16052549-0994-8644-A7ED-E9B5D035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08" y="3878468"/>
            <a:ext cx="1467016" cy="7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8A521EF-D5D6-4246-9B01-397DB471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5662111"/>
            <a:ext cx="1092628" cy="7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28">
            <a:extLst>
              <a:ext uri="{FF2B5EF4-FFF2-40B4-BE49-F238E27FC236}">
                <a16:creationId xmlns:a16="http://schemas.microsoft.com/office/drawing/2014/main" id="{76F76A00-A925-114A-B6D5-4AD45EB51CC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514522" y="4293096"/>
            <a:ext cx="0" cy="1369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Scenario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44" y="1195637"/>
            <a:ext cx="779776" cy="7797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61" y="2928428"/>
            <a:ext cx="334234" cy="334234"/>
          </a:xfrm>
          <a:prstGeom prst="rect">
            <a:avLst/>
          </a:prstGeom>
        </p:spPr>
      </p:pic>
      <p:cxnSp>
        <p:nvCxnSpPr>
          <p:cNvPr id="42" name="Straight Arrow Connector 28"/>
          <p:cNvCxnSpPr/>
          <p:nvPr/>
        </p:nvCxnSpPr>
        <p:spPr>
          <a:xfrm flipV="1">
            <a:off x="3374620" y="1376439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60610" y="988776"/>
            <a:ext cx="129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List of hosts</a:t>
            </a:r>
          </a:p>
        </p:txBody>
      </p:sp>
      <p:pic>
        <p:nvPicPr>
          <p:cNvPr id="32" name="Picture 26" descr="Google Assistant privacy policy - Vera Shop for Controllers and De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86" y="1192148"/>
            <a:ext cx="1002247" cy="7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320853"/>
            <a:ext cx="881422" cy="881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45" y="2299725"/>
            <a:ext cx="917562" cy="91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053416"/>
            <a:ext cx="917562" cy="917562"/>
          </a:xfrm>
          <a:prstGeom prst="rect">
            <a:avLst/>
          </a:prstGeom>
        </p:spPr>
      </p:pic>
      <p:cxnSp>
        <p:nvCxnSpPr>
          <p:cNvPr id="43" name="Straight Arrow Connector 28"/>
          <p:cNvCxnSpPr/>
          <p:nvPr/>
        </p:nvCxnSpPr>
        <p:spPr>
          <a:xfrm flipV="1">
            <a:off x="5942887" y="1342013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80700" y="980728"/>
            <a:ext cx="91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retrieve</a:t>
            </a:r>
          </a:p>
        </p:txBody>
      </p:sp>
      <p:cxnSp>
        <p:nvCxnSpPr>
          <p:cNvPr id="45" name="Straight Arrow Connector 28"/>
          <p:cNvCxnSpPr/>
          <p:nvPr/>
        </p:nvCxnSpPr>
        <p:spPr>
          <a:xfrm flipV="1">
            <a:off x="3371854" y="1682873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28"/>
          <p:cNvCxnSpPr/>
          <p:nvPr/>
        </p:nvCxnSpPr>
        <p:spPr>
          <a:xfrm flipV="1">
            <a:off x="5940121" y="1648447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6" y="2451279"/>
            <a:ext cx="779776" cy="779776"/>
          </a:xfrm>
          <a:prstGeom prst="rect">
            <a:avLst/>
          </a:prstGeom>
        </p:spPr>
      </p:pic>
      <p:cxnSp>
        <p:nvCxnSpPr>
          <p:cNvPr id="69" name="Straight Arrow Connector 28"/>
          <p:cNvCxnSpPr/>
          <p:nvPr/>
        </p:nvCxnSpPr>
        <p:spPr>
          <a:xfrm flipV="1">
            <a:off x="3317922" y="2632081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03912" y="2244418"/>
            <a:ext cx="153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Reroute traffic</a:t>
            </a:r>
          </a:p>
        </p:txBody>
      </p:sp>
      <p:pic>
        <p:nvPicPr>
          <p:cNvPr id="71" name="Picture 26" descr="Google Assistant privacy policy - Vera Shop for Controllers and De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447790"/>
            <a:ext cx="1002247" cy="7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28"/>
          <p:cNvCxnSpPr/>
          <p:nvPr/>
        </p:nvCxnSpPr>
        <p:spPr>
          <a:xfrm flipV="1">
            <a:off x="5886189" y="2597655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224002" y="223637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push</a:t>
            </a:r>
          </a:p>
        </p:txBody>
      </p:sp>
      <p:cxnSp>
        <p:nvCxnSpPr>
          <p:cNvPr id="75" name="Straight Arrow Connector 28"/>
          <p:cNvCxnSpPr/>
          <p:nvPr/>
        </p:nvCxnSpPr>
        <p:spPr>
          <a:xfrm flipV="1">
            <a:off x="3315156" y="2938515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28"/>
          <p:cNvCxnSpPr/>
          <p:nvPr/>
        </p:nvCxnSpPr>
        <p:spPr>
          <a:xfrm flipV="1">
            <a:off x="5883423" y="2904089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27" y="1447245"/>
            <a:ext cx="430818" cy="43081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61" y="4139212"/>
            <a:ext cx="334234" cy="33423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48" y="3507437"/>
            <a:ext cx="917562" cy="91756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6" y="3662063"/>
            <a:ext cx="779776" cy="779776"/>
          </a:xfrm>
          <a:prstGeom prst="rect">
            <a:avLst/>
          </a:prstGeom>
        </p:spPr>
      </p:pic>
      <p:cxnSp>
        <p:nvCxnSpPr>
          <p:cNvPr id="91" name="Straight Arrow Connector 28"/>
          <p:cNvCxnSpPr/>
          <p:nvPr/>
        </p:nvCxnSpPr>
        <p:spPr>
          <a:xfrm flipV="1">
            <a:off x="3317922" y="3842865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403912" y="3455202"/>
            <a:ext cx="18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Service protection</a:t>
            </a:r>
          </a:p>
        </p:txBody>
      </p:sp>
      <p:pic>
        <p:nvPicPr>
          <p:cNvPr id="93" name="Picture 26" descr="Google Assistant privacy policy - Vera Shop for Controllers and De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658574"/>
            <a:ext cx="1002247" cy="7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Arrow Connector 28"/>
          <p:cNvCxnSpPr/>
          <p:nvPr/>
        </p:nvCxnSpPr>
        <p:spPr>
          <a:xfrm flipV="1">
            <a:off x="5886189" y="3808439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224002" y="344715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push</a:t>
            </a:r>
          </a:p>
        </p:txBody>
      </p:sp>
      <p:cxnSp>
        <p:nvCxnSpPr>
          <p:cNvPr id="96" name="Straight Arrow Connector 28"/>
          <p:cNvCxnSpPr/>
          <p:nvPr/>
        </p:nvCxnSpPr>
        <p:spPr>
          <a:xfrm flipV="1">
            <a:off x="3315156" y="4149299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28"/>
          <p:cNvCxnSpPr/>
          <p:nvPr/>
        </p:nvCxnSpPr>
        <p:spPr>
          <a:xfrm flipV="1">
            <a:off x="5883423" y="4114873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20" y="3658574"/>
            <a:ext cx="505683" cy="50568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80" y="4742566"/>
            <a:ext cx="917562" cy="91756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8" y="4897192"/>
            <a:ext cx="779776" cy="779776"/>
          </a:xfrm>
          <a:prstGeom prst="rect">
            <a:avLst/>
          </a:prstGeom>
        </p:spPr>
      </p:pic>
      <p:cxnSp>
        <p:nvCxnSpPr>
          <p:cNvPr id="112" name="Straight Arrow Connector 28"/>
          <p:cNvCxnSpPr/>
          <p:nvPr/>
        </p:nvCxnSpPr>
        <p:spPr>
          <a:xfrm flipV="1">
            <a:off x="3371854" y="5077994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457844" y="4690331"/>
            <a:ext cx="153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Reroute traffic</a:t>
            </a:r>
          </a:p>
        </p:txBody>
      </p:sp>
      <p:pic>
        <p:nvPicPr>
          <p:cNvPr id="114" name="Picture 26" descr="Google Assistant privacy policy - Vera Shop for Controllers and De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20" y="4893703"/>
            <a:ext cx="1002247" cy="7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Straight Arrow Connector 28"/>
          <p:cNvCxnSpPr/>
          <p:nvPr/>
        </p:nvCxnSpPr>
        <p:spPr>
          <a:xfrm flipV="1">
            <a:off x="5940121" y="5043568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277934" y="468228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push</a:t>
            </a:r>
          </a:p>
        </p:txBody>
      </p:sp>
      <p:cxnSp>
        <p:nvCxnSpPr>
          <p:cNvPr id="117" name="Straight Arrow Connector 28"/>
          <p:cNvCxnSpPr/>
          <p:nvPr/>
        </p:nvCxnSpPr>
        <p:spPr>
          <a:xfrm flipV="1">
            <a:off x="3369088" y="5384428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28"/>
          <p:cNvCxnSpPr/>
          <p:nvPr/>
        </p:nvCxnSpPr>
        <p:spPr>
          <a:xfrm flipV="1">
            <a:off x="5937355" y="5350002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52" y="4893703"/>
            <a:ext cx="505683" cy="505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27" y="5120998"/>
            <a:ext cx="559260" cy="55926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1319733" y="1290475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1-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319733" y="2640434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2-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319733" y="3827115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3-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319733" y="5013796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4- 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93" y="6479142"/>
            <a:ext cx="334234" cy="33423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45" y="5847367"/>
            <a:ext cx="917562" cy="917562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8" y="6001993"/>
            <a:ext cx="779776" cy="779776"/>
          </a:xfrm>
          <a:prstGeom prst="rect">
            <a:avLst/>
          </a:prstGeom>
        </p:spPr>
      </p:pic>
      <p:cxnSp>
        <p:nvCxnSpPr>
          <p:cNvPr id="127" name="Straight Arrow Connector 28"/>
          <p:cNvCxnSpPr/>
          <p:nvPr/>
        </p:nvCxnSpPr>
        <p:spPr>
          <a:xfrm flipV="1">
            <a:off x="3371854" y="6182795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457844" y="5795132"/>
            <a:ext cx="14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maintenance</a:t>
            </a:r>
          </a:p>
        </p:txBody>
      </p:sp>
      <p:cxnSp>
        <p:nvCxnSpPr>
          <p:cNvPr id="129" name="Straight Arrow Connector 28"/>
          <p:cNvCxnSpPr/>
          <p:nvPr/>
        </p:nvCxnSpPr>
        <p:spPr>
          <a:xfrm flipV="1">
            <a:off x="5940121" y="6148369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277934" y="578708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Alert</a:t>
            </a:r>
          </a:p>
        </p:txBody>
      </p:sp>
      <p:cxnSp>
        <p:nvCxnSpPr>
          <p:cNvPr id="131" name="Straight Arrow Connector 28"/>
          <p:cNvCxnSpPr/>
          <p:nvPr/>
        </p:nvCxnSpPr>
        <p:spPr>
          <a:xfrm flipV="1">
            <a:off x="3369088" y="6489229"/>
            <a:ext cx="1769966" cy="39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28"/>
          <p:cNvCxnSpPr/>
          <p:nvPr/>
        </p:nvCxnSpPr>
        <p:spPr>
          <a:xfrm flipV="1">
            <a:off x="5937355" y="6454803"/>
            <a:ext cx="1462271" cy="1609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1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17" y="5998504"/>
            <a:ext cx="505683" cy="505683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319733" y="6121709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5- </a:t>
            </a: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48" y="5493008"/>
            <a:ext cx="476672" cy="47667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2" y="5776151"/>
            <a:ext cx="739117" cy="739117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3" y="6121709"/>
            <a:ext cx="432048" cy="43204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15" y="5865437"/>
            <a:ext cx="881422" cy="8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4" grpId="0"/>
      <p:bldP spid="70" grpId="0"/>
      <p:bldP spid="74" grpId="0"/>
      <p:bldP spid="92" grpId="0"/>
      <p:bldP spid="95" grpId="0"/>
      <p:bldP spid="113" grpId="0"/>
      <p:bldP spid="116" grpId="0"/>
      <p:bldP spid="120" grpId="0"/>
      <p:bldP spid="121" grpId="0"/>
      <p:bldP spid="122" grpId="0"/>
      <p:bldP spid="123" grpId="0"/>
      <p:bldP spid="128" grpId="0"/>
      <p:bldP spid="130" grpId="0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2AAF86-51A4-7B42-866D-EEEF7E3C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374832" cy="1143000"/>
          </a:xfrm>
        </p:spPr>
        <p:txBody>
          <a:bodyPr>
            <a:normAutofit/>
          </a:bodyPr>
          <a:lstStyle/>
          <a:p>
            <a:r>
              <a:rPr lang="en-US" dirty="0"/>
              <a:t>Intent lifecycle – monitor and validation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A8C1B-5DBC-954E-B79E-5672E57FE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982344" cy="4525963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/>
              <a:t>Modern networks remain best-effort and dynamic. </a:t>
            </a:r>
          </a:p>
          <a:p>
            <a:r>
              <a:rPr lang="en-US" dirty="0"/>
              <a:t>Intents require continuous monitoring and validation.</a:t>
            </a:r>
          </a:p>
          <a:p>
            <a:endParaRPr lang="en-US" dirty="0"/>
          </a:p>
          <a:p>
            <a:r>
              <a:rPr lang="en-US" dirty="0"/>
              <a:t>Apply DevOps in network management (</a:t>
            </a:r>
            <a:r>
              <a:rPr lang="en-US" i="1" dirty="0"/>
              <a:t>Mininet-CICD</a:t>
            </a:r>
            <a:r>
              <a:rPr lang="en-US" dirty="0"/>
              <a:t>).</a:t>
            </a:r>
          </a:p>
          <a:p>
            <a:r>
              <a:rPr lang="en-US" dirty="0"/>
              <a:t>Exploit network automation to improve monitoring precision and efficiency (</a:t>
            </a:r>
            <a:r>
              <a:rPr lang="en-US" i="1" dirty="0" err="1"/>
              <a:t>Uniprobe</a:t>
            </a:r>
            <a:r>
              <a:rPr lang="en-US" dirty="0"/>
              <a:t>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3FD4F-1B24-B34F-BF48-2785D3475AB5}"/>
              </a:ext>
            </a:extLst>
          </p:cNvPr>
          <p:cNvSpPr/>
          <p:nvPr/>
        </p:nvSpPr>
        <p:spPr>
          <a:xfrm>
            <a:off x="8832304" y="3789041"/>
            <a:ext cx="3240359" cy="126204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3244A-365E-6B4A-BA90-73AEDE63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2756154"/>
            <a:ext cx="6624435" cy="22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14F4-911C-1845-95D5-92B5BE0C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D</a:t>
            </a:r>
            <a:r>
              <a:rPr lang="en-US" b="0" dirty="0" err="1"/>
              <a:t>ev</a:t>
            </a:r>
            <a:r>
              <a:rPr lang="en-US" dirty="0" err="1"/>
              <a:t>ops</a:t>
            </a:r>
            <a:r>
              <a:rPr lang="en-US" dirty="0"/>
              <a:t> with </a:t>
            </a:r>
            <a:r>
              <a:rPr lang="en-US" b="0" dirty="0"/>
              <a:t>CICD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E88C95-B143-F04F-9737-479A3BFC7436}"/>
              </a:ext>
            </a:extLst>
          </p:cNvPr>
          <p:cNvSpPr/>
          <p:nvPr/>
        </p:nvSpPr>
        <p:spPr>
          <a:xfrm>
            <a:off x="2567608" y="5301208"/>
            <a:ext cx="6687176" cy="1101760"/>
          </a:xfrm>
          <a:prstGeom prst="roundRect">
            <a:avLst>
              <a:gd name="adj" fmla="val 4153"/>
            </a:avLst>
          </a:prstGeom>
          <a:solidFill>
            <a:srgbClr val="192C32">
              <a:alpha val="82353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/>
              <a:t>production environment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39C2E-53D7-034F-B2F8-0983955ACB0F}"/>
              </a:ext>
            </a:extLst>
          </p:cNvPr>
          <p:cNvSpPr/>
          <p:nvPr/>
        </p:nvSpPr>
        <p:spPr>
          <a:xfrm>
            <a:off x="6247774" y="3137053"/>
            <a:ext cx="2392220" cy="1192053"/>
          </a:xfrm>
          <a:prstGeom prst="roundRect">
            <a:avLst>
              <a:gd name="adj" fmla="val 3631"/>
            </a:avLst>
          </a:prstGeom>
          <a:solidFill>
            <a:srgbClr val="192C32">
              <a:alpha val="82353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testing environment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89C540-8BDB-8E47-AFB3-33F9C375260C}"/>
              </a:ext>
            </a:extLst>
          </p:cNvPr>
          <p:cNvSpPr/>
          <p:nvPr/>
        </p:nvSpPr>
        <p:spPr>
          <a:xfrm>
            <a:off x="6908576" y="1801846"/>
            <a:ext cx="1151247" cy="1192052"/>
          </a:xfrm>
          <a:prstGeom prst="roundRect">
            <a:avLst>
              <a:gd name="adj" fmla="val 7778"/>
            </a:avLst>
          </a:prstGeom>
          <a:solidFill>
            <a:srgbClr val="192C32">
              <a:alpha val="82353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/>
              <a:t>remote git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8B455-FB1B-E646-92BD-C878254D8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074" y="2231574"/>
            <a:ext cx="627803" cy="58008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700A56-5489-DC4F-8F58-2C348DBBD310}"/>
              </a:ext>
            </a:extLst>
          </p:cNvPr>
          <p:cNvSpPr/>
          <p:nvPr/>
        </p:nvSpPr>
        <p:spPr>
          <a:xfrm>
            <a:off x="4473314" y="1980394"/>
            <a:ext cx="817945" cy="846936"/>
          </a:xfrm>
          <a:prstGeom prst="roundRect">
            <a:avLst>
              <a:gd name="adj" fmla="val 7778"/>
            </a:avLst>
          </a:prstGeom>
          <a:solidFill>
            <a:srgbClr val="192C32">
              <a:alpha val="82353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dirty="0"/>
              <a:t>local git</a:t>
            </a:r>
          </a:p>
        </p:txBody>
      </p:sp>
      <p:pic>
        <p:nvPicPr>
          <p:cNvPr id="9" name="Graphic 8" descr="Users">
            <a:extLst>
              <a:ext uri="{FF2B5EF4-FFF2-40B4-BE49-F238E27FC236}">
                <a16:creationId xmlns:a16="http://schemas.microsoft.com/office/drawing/2014/main" id="{55747458-B0BB-1342-B77D-B38248E0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38183" y="2030966"/>
            <a:ext cx="745793" cy="74579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9113CD-396C-004C-B0FA-E55E6CEC92A8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83976" y="2403863"/>
            <a:ext cx="1199999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EB8121D-0C08-954C-B71B-10CB8B0D5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004" y="2296262"/>
            <a:ext cx="450715" cy="450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310196-AF9F-8F43-80B9-FF4BFFB0C542}"/>
              </a:ext>
            </a:extLst>
          </p:cNvPr>
          <p:cNvSpPr txBox="1"/>
          <p:nvPr/>
        </p:nvSpPr>
        <p:spPr>
          <a:xfrm>
            <a:off x="3514574" y="2126863"/>
            <a:ext cx="756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commit</a:t>
            </a:r>
          </a:p>
        </p:txBody>
      </p:sp>
      <p:pic>
        <p:nvPicPr>
          <p:cNvPr id="18" name="Graphic 17" descr="Bug under magnifying glass">
            <a:extLst>
              <a:ext uri="{FF2B5EF4-FFF2-40B4-BE49-F238E27FC236}">
                <a16:creationId xmlns:a16="http://schemas.microsoft.com/office/drawing/2014/main" id="{90891AB7-26E2-344E-9A73-5D808C830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68058" y="3843006"/>
            <a:ext cx="745794" cy="74579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B59FEF-FB63-FB4F-883C-8F3AECF11CF0}"/>
              </a:ext>
            </a:extLst>
          </p:cNvPr>
          <p:cNvCxnSpPr>
            <a:cxnSpLocks/>
          </p:cNvCxnSpPr>
          <p:nvPr/>
        </p:nvCxnSpPr>
        <p:spPr>
          <a:xfrm>
            <a:off x="5426835" y="2397872"/>
            <a:ext cx="1482446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FC62486-1058-9E45-821B-DB8AE9AA3D91}"/>
              </a:ext>
            </a:extLst>
          </p:cNvPr>
          <p:cNvSpPr txBox="1"/>
          <p:nvPr/>
        </p:nvSpPr>
        <p:spPr>
          <a:xfrm>
            <a:off x="5882832" y="2093074"/>
            <a:ext cx="535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push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13C9DED8-4A3A-C34C-AC42-60CBFCC21C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88356" y="3424360"/>
            <a:ext cx="2903336" cy="850359"/>
          </a:xfrm>
          <a:prstGeom prst="bentConnector3">
            <a:avLst>
              <a:gd name="adj1" fmla="val -876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6A626B5-A0D3-EB43-894F-845A894C21FA}"/>
              </a:ext>
            </a:extLst>
          </p:cNvPr>
          <p:cNvSpPr txBox="1"/>
          <p:nvPr/>
        </p:nvSpPr>
        <p:spPr>
          <a:xfrm>
            <a:off x="8160671" y="2099253"/>
            <a:ext cx="70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deploy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0EE6A94-B9B7-5E41-A26F-185F128B0C7F}"/>
              </a:ext>
            </a:extLst>
          </p:cNvPr>
          <p:cNvSpPr/>
          <p:nvPr/>
        </p:nvSpPr>
        <p:spPr>
          <a:xfrm>
            <a:off x="4594634" y="3017565"/>
            <a:ext cx="620156" cy="581244"/>
          </a:xfrm>
          <a:prstGeom prst="roundRect">
            <a:avLst>
              <a:gd name="adj" fmla="val 7778"/>
            </a:avLst>
          </a:prstGeom>
          <a:solidFill>
            <a:srgbClr val="192C32">
              <a:alpha val="82353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unit tests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A70C6093-EF8E-AF4E-A05F-50195B8EBFAA}"/>
              </a:ext>
            </a:extLst>
          </p:cNvPr>
          <p:cNvCxnSpPr>
            <a:cxnSpLocks/>
            <a:stCxn id="5" idx="1"/>
            <a:endCxn id="9" idx="2"/>
          </p:cNvCxnSpPr>
          <p:nvPr/>
        </p:nvCxnSpPr>
        <p:spPr>
          <a:xfrm rot="10800000" flipH="1">
            <a:off x="2567608" y="2776760"/>
            <a:ext cx="343472" cy="3075329"/>
          </a:xfrm>
          <a:prstGeom prst="bentConnector4">
            <a:avLst>
              <a:gd name="adj1" fmla="val -66556"/>
              <a:gd name="adj2" fmla="val 58956"/>
            </a:avLst>
          </a:prstGeom>
          <a:ln w="190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37742050-C75E-F049-B35A-A4F97AADF536}"/>
              </a:ext>
            </a:extLst>
          </p:cNvPr>
          <p:cNvCxnSpPr>
            <a:cxnSpLocks/>
          </p:cNvCxnSpPr>
          <p:nvPr/>
        </p:nvCxnSpPr>
        <p:spPr>
          <a:xfrm rot="10800000">
            <a:off x="2908044" y="2776760"/>
            <a:ext cx="3495731" cy="1335209"/>
          </a:xfrm>
          <a:prstGeom prst="bentConnector3">
            <a:avLst>
              <a:gd name="adj1" fmla="val 100303"/>
            </a:avLst>
          </a:prstGeom>
          <a:ln w="190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E26FD9F2-8790-6640-B3BE-5A693ED2CFC0}"/>
              </a:ext>
            </a:extLst>
          </p:cNvPr>
          <p:cNvCxnSpPr>
            <a:cxnSpLocks/>
          </p:cNvCxnSpPr>
          <p:nvPr/>
        </p:nvCxnSpPr>
        <p:spPr>
          <a:xfrm rot="10800000">
            <a:off x="2911963" y="2780947"/>
            <a:ext cx="1700998" cy="706218"/>
          </a:xfrm>
          <a:prstGeom prst="bentConnector3">
            <a:avLst>
              <a:gd name="adj1" fmla="val 100081"/>
            </a:avLst>
          </a:prstGeom>
          <a:ln w="190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B4D72DCB-A5C9-DF4A-86DC-24A67491999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3313" y="2866867"/>
            <a:ext cx="667958" cy="214682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FC2D154B-1F47-CB49-8B4C-6B0191C049CA}"/>
              </a:ext>
            </a:extLst>
          </p:cNvPr>
          <p:cNvCxnSpPr>
            <a:cxnSpLocks/>
          </p:cNvCxnSpPr>
          <p:nvPr/>
        </p:nvCxnSpPr>
        <p:spPr>
          <a:xfrm flipV="1">
            <a:off x="5277309" y="2626445"/>
            <a:ext cx="193374" cy="681742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605CF60E-DD4F-7E4C-B079-85CF86B2B501}"/>
              </a:ext>
            </a:extLst>
          </p:cNvPr>
          <p:cNvCxnSpPr>
            <a:cxnSpLocks/>
          </p:cNvCxnSpPr>
          <p:nvPr/>
        </p:nvCxnSpPr>
        <p:spPr>
          <a:xfrm rot="5400000">
            <a:off x="6110811" y="2904096"/>
            <a:ext cx="1106635" cy="551333"/>
          </a:xfrm>
          <a:prstGeom prst="bentConnector4">
            <a:avLst>
              <a:gd name="adj1" fmla="val -236"/>
              <a:gd name="adj2" fmla="val 141463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C8DE4095-1646-2A4C-B307-6C115C0953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74528" y="2928219"/>
            <a:ext cx="1106633" cy="534347"/>
          </a:xfrm>
          <a:prstGeom prst="bentConnector3">
            <a:avLst>
              <a:gd name="adj1" fmla="val 100142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32506F0-48A2-8D4B-9864-4E5EE2C30E3B}"/>
              </a:ext>
            </a:extLst>
          </p:cNvPr>
          <p:cNvSpPr txBox="1"/>
          <p:nvPr/>
        </p:nvSpPr>
        <p:spPr>
          <a:xfrm rot="16200000">
            <a:off x="2542803" y="4537904"/>
            <a:ext cx="99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telemetry</a:t>
            </a:r>
          </a:p>
        </p:txBody>
      </p:sp>
    </p:spTree>
    <p:extLst>
      <p:ext uri="{BB962C8B-B14F-4D97-AF65-F5344CB8AC3E}">
        <p14:creationId xmlns:p14="http://schemas.microsoft.com/office/powerpoint/2010/main" val="11748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6A5E-D6E2-F041-BC57-DF47571B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Intent CICD – pre-deployment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B239C-B3C1-2E47-86AD-376770A5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74" y="5013176"/>
            <a:ext cx="1320800" cy="111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0A882-92BC-3F44-9907-A312E0F3855E}"/>
              </a:ext>
            </a:extLst>
          </p:cNvPr>
          <p:cNvSpPr txBox="1"/>
          <p:nvPr/>
        </p:nvSpPr>
        <p:spPr>
          <a:xfrm>
            <a:off x="1257398" y="6098205"/>
            <a:ext cx="101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network </a:t>
            </a:r>
          </a:p>
          <a:p>
            <a:pPr algn="ctr"/>
            <a:r>
              <a:rPr lang="en-US" dirty="0"/>
              <a:t>topology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37DC34-C341-334B-9A05-7230D8F57E88}"/>
              </a:ext>
            </a:extLst>
          </p:cNvPr>
          <p:cNvCxnSpPr>
            <a:cxnSpLocks/>
          </p:cNvCxnSpPr>
          <p:nvPr/>
        </p:nvCxnSpPr>
        <p:spPr>
          <a:xfrm>
            <a:off x="3427399" y="5734572"/>
            <a:ext cx="1512168" cy="69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7E4768-37A9-0742-A0F4-C62C028E59CB}"/>
              </a:ext>
            </a:extLst>
          </p:cNvPr>
          <p:cNvSpPr txBox="1"/>
          <p:nvPr/>
        </p:nvSpPr>
        <p:spPr>
          <a:xfrm>
            <a:off x="3434744" y="5329396"/>
            <a:ext cx="143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Mininet-CICD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46C91E0-9BB0-2C4C-9F68-8FAFCB19D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4534736"/>
            <a:ext cx="675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D6FC5B-1879-D148-A0C8-3DDDDE87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61" y="4534736"/>
            <a:ext cx="6756400" cy="220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26A5E-D6E2-F041-BC57-DF47571B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Intent CICD – pre-deployment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B239C-B3C1-2E47-86AD-376770A5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74" y="5013176"/>
            <a:ext cx="1320800" cy="111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0A882-92BC-3F44-9907-A312E0F3855E}"/>
              </a:ext>
            </a:extLst>
          </p:cNvPr>
          <p:cNvSpPr txBox="1"/>
          <p:nvPr/>
        </p:nvSpPr>
        <p:spPr>
          <a:xfrm>
            <a:off x="1257398" y="6098205"/>
            <a:ext cx="101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network </a:t>
            </a:r>
          </a:p>
          <a:p>
            <a:pPr algn="ctr"/>
            <a:r>
              <a:rPr lang="en-US" dirty="0"/>
              <a:t>topology</a:t>
            </a:r>
          </a:p>
        </p:txBody>
      </p:sp>
      <p:pic>
        <p:nvPicPr>
          <p:cNvPr id="1026" name="Picture 2" descr="Policy | NRPF Network">
            <a:extLst>
              <a:ext uri="{FF2B5EF4-FFF2-40B4-BE49-F238E27FC236}">
                <a16:creationId xmlns:a16="http://schemas.microsoft.com/office/drawing/2014/main" id="{B0E797D0-C5C8-104D-8AB3-7470FD96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72" y="2112328"/>
            <a:ext cx="780678" cy="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37DC34-C341-334B-9A05-7230D8F57E88}"/>
              </a:ext>
            </a:extLst>
          </p:cNvPr>
          <p:cNvCxnSpPr>
            <a:cxnSpLocks/>
          </p:cNvCxnSpPr>
          <p:nvPr/>
        </p:nvCxnSpPr>
        <p:spPr>
          <a:xfrm>
            <a:off x="3427399" y="5734572"/>
            <a:ext cx="1512168" cy="69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7E4768-37A9-0742-A0F4-C62C028E59CB}"/>
              </a:ext>
            </a:extLst>
          </p:cNvPr>
          <p:cNvSpPr txBox="1"/>
          <p:nvPr/>
        </p:nvSpPr>
        <p:spPr>
          <a:xfrm>
            <a:off x="3434744" y="5329396"/>
            <a:ext cx="143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Mininet-CICD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D5677-6C50-414D-A6C5-E19170C538C1}"/>
              </a:ext>
            </a:extLst>
          </p:cNvPr>
          <p:cNvSpPr txBox="1"/>
          <p:nvPr/>
        </p:nvSpPr>
        <p:spPr>
          <a:xfrm>
            <a:off x="1329211" y="2876721"/>
            <a:ext cx="74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CD4A1A-4355-9D40-8582-A7030F3BC6F4}"/>
              </a:ext>
            </a:extLst>
          </p:cNvPr>
          <p:cNvCxnSpPr>
            <a:cxnSpLocks/>
          </p:cNvCxnSpPr>
          <p:nvPr/>
        </p:nvCxnSpPr>
        <p:spPr>
          <a:xfrm>
            <a:off x="3391530" y="3448314"/>
            <a:ext cx="154803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A3842A-D7EE-4F4B-A654-5D6BB1E5223D}"/>
              </a:ext>
            </a:extLst>
          </p:cNvPr>
          <p:cNvSpPr txBox="1"/>
          <p:nvPr/>
        </p:nvSpPr>
        <p:spPr>
          <a:xfrm>
            <a:off x="7464152" y="3244334"/>
            <a:ext cx="1644361" cy="369332"/>
          </a:xfrm>
          <a:prstGeom prst="rect">
            <a:avLst/>
          </a:prstGeom>
          <a:noFill/>
          <a:ln w="28575" cap="rnd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644361"/>
                      <a:gd name="connsiteY0" fmla="*/ 0 h 369332"/>
                      <a:gd name="connsiteX1" fmla="*/ 1644361 w 1644361"/>
                      <a:gd name="connsiteY1" fmla="*/ 0 h 369332"/>
                      <a:gd name="connsiteX2" fmla="*/ 1644361 w 1644361"/>
                      <a:gd name="connsiteY2" fmla="*/ 369332 h 369332"/>
                      <a:gd name="connsiteX3" fmla="*/ 0 w 1644361"/>
                      <a:gd name="connsiteY3" fmla="*/ 369332 h 369332"/>
                      <a:gd name="connsiteX4" fmla="*/ 0 w 1644361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361" h="369332" extrusionOk="0">
                        <a:moveTo>
                          <a:pt x="0" y="0"/>
                        </a:moveTo>
                        <a:cubicBezTo>
                          <a:pt x="197537" y="23962"/>
                          <a:pt x="1079708" y="48134"/>
                          <a:pt x="1644361" y="0"/>
                        </a:cubicBezTo>
                        <a:cubicBezTo>
                          <a:pt x="1621557" y="167616"/>
                          <a:pt x="1642301" y="247698"/>
                          <a:pt x="1644361" y="369332"/>
                        </a:cubicBezTo>
                        <a:cubicBezTo>
                          <a:pt x="1471873" y="340256"/>
                          <a:pt x="485769" y="387842"/>
                          <a:pt x="0" y="369332"/>
                        </a:cubicBezTo>
                        <a:cubicBezTo>
                          <a:pt x="19812" y="326466"/>
                          <a:pt x="15727" y="936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Intent Manager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D2B1EA40-43CE-1540-A02C-2DF174C8F0E0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5865274" y="3429000"/>
            <a:ext cx="1598878" cy="165618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65562E04-A901-E34C-A820-181E0618B701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7997668" y="3902331"/>
            <a:ext cx="1399512" cy="82218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FBDE7AC-A0B8-ED45-903D-07A504FBFFC6}"/>
              </a:ext>
            </a:extLst>
          </p:cNvPr>
          <p:cNvSpPr txBox="1"/>
          <p:nvPr/>
        </p:nvSpPr>
        <p:spPr>
          <a:xfrm>
            <a:off x="3762342" y="3114053"/>
            <a:ext cx="84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Deploy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5A27D-2C69-1640-BE52-A6BDD2EC1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61" y="4520128"/>
            <a:ext cx="6819900" cy="2209800"/>
          </a:xfrm>
          <a:prstGeom prst="rect">
            <a:avLst/>
          </a:prstGeom>
        </p:spPr>
      </p:pic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21976B1B-9656-8248-BB8D-5DDCADC7A878}"/>
              </a:ext>
            </a:extLst>
          </p:cNvPr>
          <p:cNvCxnSpPr>
            <a:cxnSpLocks/>
            <a:stCxn id="22" idx="2"/>
          </p:cNvCxnSpPr>
          <p:nvPr/>
        </p:nvCxnSpPr>
        <p:spPr>
          <a:xfrm rot="5400000">
            <a:off x="7067476" y="3866327"/>
            <a:ext cx="1471518" cy="96619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6A5E-D6E2-F041-BC57-DF47571B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Intent CICD – pre-deployment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B239C-B3C1-2E47-86AD-376770A5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4" y="5013176"/>
            <a:ext cx="1320800" cy="111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0A882-92BC-3F44-9907-A312E0F3855E}"/>
              </a:ext>
            </a:extLst>
          </p:cNvPr>
          <p:cNvSpPr txBox="1"/>
          <p:nvPr/>
        </p:nvSpPr>
        <p:spPr>
          <a:xfrm>
            <a:off x="1257398" y="6098205"/>
            <a:ext cx="101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network </a:t>
            </a:r>
          </a:p>
          <a:p>
            <a:pPr algn="ctr"/>
            <a:r>
              <a:rPr lang="en-US" dirty="0"/>
              <a:t>topology</a:t>
            </a:r>
          </a:p>
        </p:txBody>
      </p:sp>
      <p:pic>
        <p:nvPicPr>
          <p:cNvPr id="1026" name="Picture 2" descr="Policy | NRPF Network">
            <a:extLst>
              <a:ext uri="{FF2B5EF4-FFF2-40B4-BE49-F238E27FC236}">
                <a16:creationId xmlns:a16="http://schemas.microsoft.com/office/drawing/2014/main" id="{B0E797D0-C5C8-104D-8AB3-7470FD96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72" y="2112328"/>
            <a:ext cx="780678" cy="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37DC34-C341-334B-9A05-7230D8F57E88}"/>
              </a:ext>
            </a:extLst>
          </p:cNvPr>
          <p:cNvCxnSpPr>
            <a:cxnSpLocks/>
          </p:cNvCxnSpPr>
          <p:nvPr/>
        </p:nvCxnSpPr>
        <p:spPr>
          <a:xfrm>
            <a:off x="3427399" y="5734572"/>
            <a:ext cx="1512168" cy="69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7E4768-37A9-0742-A0F4-C62C028E59CB}"/>
              </a:ext>
            </a:extLst>
          </p:cNvPr>
          <p:cNvSpPr txBox="1"/>
          <p:nvPr/>
        </p:nvSpPr>
        <p:spPr>
          <a:xfrm>
            <a:off x="3434744" y="5329396"/>
            <a:ext cx="143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Mininet-CICD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D5677-6C50-414D-A6C5-E19170C538C1}"/>
              </a:ext>
            </a:extLst>
          </p:cNvPr>
          <p:cNvSpPr txBox="1"/>
          <p:nvPr/>
        </p:nvSpPr>
        <p:spPr>
          <a:xfrm>
            <a:off x="1329211" y="2876721"/>
            <a:ext cx="74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CD4A1A-4355-9D40-8582-A7030F3BC6F4}"/>
              </a:ext>
            </a:extLst>
          </p:cNvPr>
          <p:cNvCxnSpPr>
            <a:cxnSpLocks/>
          </p:cNvCxnSpPr>
          <p:nvPr/>
        </p:nvCxnSpPr>
        <p:spPr>
          <a:xfrm>
            <a:off x="3391530" y="3448314"/>
            <a:ext cx="154803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A3842A-D7EE-4F4B-A654-5D6BB1E5223D}"/>
              </a:ext>
            </a:extLst>
          </p:cNvPr>
          <p:cNvSpPr txBox="1"/>
          <p:nvPr/>
        </p:nvSpPr>
        <p:spPr>
          <a:xfrm>
            <a:off x="7464152" y="3244334"/>
            <a:ext cx="1644361" cy="369332"/>
          </a:xfrm>
          <a:prstGeom prst="rect">
            <a:avLst/>
          </a:prstGeom>
          <a:noFill/>
          <a:ln w="28575" cap="rnd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644361"/>
                      <a:gd name="connsiteY0" fmla="*/ 0 h 369332"/>
                      <a:gd name="connsiteX1" fmla="*/ 1644361 w 1644361"/>
                      <a:gd name="connsiteY1" fmla="*/ 0 h 369332"/>
                      <a:gd name="connsiteX2" fmla="*/ 1644361 w 1644361"/>
                      <a:gd name="connsiteY2" fmla="*/ 369332 h 369332"/>
                      <a:gd name="connsiteX3" fmla="*/ 0 w 1644361"/>
                      <a:gd name="connsiteY3" fmla="*/ 369332 h 369332"/>
                      <a:gd name="connsiteX4" fmla="*/ 0 w 1644361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361" h="369332" extrusionOk="0">
                        <a:moveTo>
                          <a:pt x="0" y="0"/>
                        </a:moveTo>
                        <a:cubicBezTo>
                          <a:pt x="197537" y="23962"/>
                          <a:pt x="1079708" y="48134"/>
                          <a:pt x="1644361" y="0"/>
                        </a:cubicBezTo>
                        <a:cubicBezTo>
                          <a:pt x="1621557" y="167616"/>
                          <a:pt x="1642301" y="247698"/>
                          <a:pt x="1644361" y="369332"/>
                        </a:cubicBezTo>
                        <a:cubicBezTo>
                          <a:pt x="1471873" y="340256"/>
                          <a:pt x="485769" y="387842"/>
                          <a:pt x="0" y="369332"/>
                        </a:cubicBezTo>
                        <a:cubicBezTo>
                          <a:pt x="19812" y="326466"/>
                          <a:pt x="15727" y="936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Intent Manager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D2B1EA40-43CE-1540-A02C-2DF174C8F0E0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5865274" y="3429000"/>
            <a:ext cx="1598878" cy="165618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65562E04-A901-E34C-A820-181E0618B701}"/>
              </a:ext>
            </a:extLst>
          </p:cNvPr>
          <p:cNvCxnSpPr>
            <a:cxnSpLocks/>
            <a:stCxn id="22" idx="2"/>
          </p:cNvCxnSpPr>
          <p:nvPr/>
        </p:nvCxnSpPr>
        <p:spPr>
          <a:xfrm rot="16200000" flipH="1">
            <a:off x="7997668" y="3902331"/>
            <a:ext cx="1399512" cy="82218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FBDE7AC-A0B8-ED45-903D-07A504FBFFC6}"/>
              </a:ext>
            </a:extLst>
          </p:cNvPr>
          <p:cNvSpPr txBox="1"/>
          <p:nvPr/>
        </p:nvSpPr>
        <p:spPr>
          <a:xfrm>
            <a:off x="3762342" y="3114053"/>
            <a:ext cx="84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Deploy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877C27-2751-2B43-B3E7-973A70C4E10A}"/>
              </a:ext>
            </a:extLst>
          </p:cNvPr>
          <p:cNvCxnSpPr>
            <a:cxnSpLocks/>
          </p:cNvCxnSpPr>
          <p:nvPr/>
        </p:nvCxnSpPr>
        <p:spPr>
          <a:xfrm>
            <a:off x="3391530" y="1935854"/>
            <a:ext cx="154803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B5559BD-DA45-2041-B465-2B4957715123}"/>
              </a:ext>
            </a:extLst>
          </p:cNvPr>
          <p:cNvSpPr txBox="1"/>
          <p:nvPr/>
        </p:nvSpPr>
        <p:spPr>
          <a:xfrm>
            <a:off x="3762342" y="1601593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2B01BF-BCA4-E047-9501-25BD3BCFC692}"/>
              </a:ext>
            </a:extLst>
          </p:cNvPr>
          <p:cNvSpPr txBox="1"/>
          <p:nvPr/>
        </p:nvSpPr>
        <p:spPr>
          <a:xfrm>
            <a:off x="8982119" y="1522883"/>
            <a:ext cx="1312924" cy="369332"/>
          </a:xfrm>
          <a:prstGeom prst="rect">
            <a:avLst/>
          </a:prstGeom>
          <a:noFill/>
          <a:ln w="28575" cap="rnd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644361"/>
                      <a:gd name="connsiteY0" fmla="*/ 0 h 369332"/>
                      <a:gd name="connsiteX1" fmla="*/ 1644361 w 1644361"/>
                      <a:gd name="connsiteY1" fmla="*/ 0 h 369332"/>
                      <a:gd name="connsiteX2" fmla="*/ 1644361 w 1644361"/>
                      <a:gd name="connsiteY2" fmla="*/ 369332 h 369332"/>
                      <a:gd name="connsiteX3" fmla="*/ 0 w 1644361"/>
                      <a:gd name="connsiteY3" fmla="*/ 369332 h 369332"/>
                      <a:gd name="connsiteX4" fmla="*/ 0 w 1644361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361" h="369332" extrusionOk="0">
                        <a:moveTo>
                          <a:pt x="0" y="0"/>
                        </a:moveTo>
                        <a:cubicBezTo>
                          <a:pt x="197537" y="23962"/>
                          <a:pt x="1079708" y="48134"/>
                          <a:pt x="1644361" y="0"/>
                        </a:cubicBezTo>
                        <a:cubicBezTo>
                          <a:pt x="1621557" y="167616"/>
                          <a:pt x="1642301" y="247698"/>
                          <a:pt x="1644361" y="369332"/>
                        </a:cubicBezTo>
                        <a:cubicBezTo>
                          <a:pt x="1471873" y="340256"/>
                          <a:pt x="485769" y="387842"/>
                          <a:pt x="0" y="369332"/>
                        </a:cubicBezTo>
                        <a:cubicBezTo>
                          <a:pt x="19812" y="326466"/>
                          <a:pt x="15727" y="936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IntentTester</a:t>
            </a:r>
            <a:endParaRPr lang="en-US" dirty="0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776DFD80-B1E7-0243-AC3D-5A6039F9D081}"/>
              </a:ext>
            </a:extLst>
          </p:cNvPr>
          <p:cNvCxnSpPr>
            <a:cxnSpLocks/>
            <a:stCxn id="36" idx="2"/>
          </p:cNvCxnSpPr>
          <p:nvPr/>
        </p:nvCxnSpPr>
        <p:spPr>
          <a:xfrm rot="16200000" flipH="1">
            <a:off x="8719076" y="2811719"/>
            <a:ext cx="2688914" cy="84990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FF584A2-FF5D-3242-BB8A-428D546C5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567" y="4581129"/>
            <a:ext cx="68199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F1F91-14E0-334C-8CDF-D593874D0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567" y="4581129"/>
            <a:ext cx="6819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BBAF-8A21-634B-9D4B-3DFDA62E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validation – run-time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E889-C379-D042-AFFA-761AC850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7037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 telemetry techniques</a:t>
            </a:r>
          </a:p>
          <a:p>
            <a:pPr lvl="1"/>
            <a:r>
              <a:rPr lang="en-US" dirty="0"/>
              <a:t>SNMP, NetFlow, </a:t>
            </a:r>
            <a:r>
              <a:rPr lang="en-US" dirty="0" err="1"/>
              <a:t>nagios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Fixed and low-level.</a:t>
            </a:r>
          </a:p>
          <a:p>
            <a:pPr lvl="1"/>
            <a:r>
              <a:rPr lang="en-US" dirty="0"/>
              <a:t>Manual and offline analysis. </a:t>
            </a:r>
          </a:p>
          <a:p>
            <a:endParaRPr lang="en-US" dirty="0"/>
          </a:p>
          <a:p>
            <a:r>
              <a:rPr lang="en-US" i="1" dirty="0" err="1"/>
              <a:t>Uniprobe</a:t>
            </a:r>
            <a:r>
              <a:rPr lang="en-US" i="1" dirty="0"/>
              <a:t> – https://</a:t>
            </a:r>
            <a:r>
              <a:rPr lang="en-US" i="1" dirty="0" err="1"/>
              <a:t>github.com</a:t>
            </a:r>
            <a:r>
              <a:rPr lang="en-US" i="1" dirty="0"/>
              <a:t>/</a:t>
            </a:r>
            <a:r>
              <a:rPr lang="en-US" i="1" dirty="0" err="1"/>
              <a:t>Uniprobe</a:t>
            </a:r>
            <a:endParaRPr lang="en-US" i="1" dirty="0"/>
          </a:p>
          <a:p>
            <a:pPr lvl="1"/>
            <a:r>
              <a:rPr lang="en-US" i="1" dirty="0"/>
              <a:t>Intent-based network monitoring.</a:t>
            </a:r>
          </a:p>
          <a:p>
            <a:pPr lvl="1"/>
            <a:r>
              <a:rPr lang="en-US" i="1" dirty="0"/>
              <a:t>Dynamic VNF probes (Unikernel VNF, </a:t>
            </a:r>
            <a:r>
              <a:rPr lang="en-US" i="1" dirty="0" err="1"/>
              <a:t>Unimon</a:t>
            </a:r>
            <a:r>
              <a:rPr lang="en-US" i="1" dirty="0"/>
              <a:t> API).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E8AEE-E137-C34B-824D-EA638B7AF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8840"/>
            <a:ext cx="5638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88640"/>
            <a:ext cx="8928992" cy="100811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9416" y="1628800"/>
            <a:ext cx="109452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Overview on basic concept of Intent-based Networking (IBN)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Intent capturing and management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Intent monitoring and validation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IBN in multi-stakeholder environments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9D22-B8B1-2E4F-B882-7DC9E0CE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deployment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6187E-93BD-FA42-9F3B-38A11717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511300"/>
            <a:ext cx="11074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E041-4D1F-7E43-B6F0-8532694D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deployment - </a:t>
            </a:r>
            <a:r>
              <a:rPr lang="en-US" dirty="0" err="1"/>
              <a:t>uniprobe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4117B-CB6D-1745-97D1-27A27431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511300"/>
            <a:ext cx="11074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External Intent - Scenarios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83794" y="2772284"/>
            <a:ext cx="2964259" cy="574551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</a:rPr>
              <a:t>Network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89" y="1216010"/>
            <a:ext cx="855538" cy="855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794" y="1459113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End user</a:t>
            </a:r>
          </a:p>
        </p:txBody>
      </p:sp>
      <p:sp>
        <p:nvSpPr>
          <p:cNvPr id="6" name="Cloud 5"/>
          <p:cNvSpPr/>
          <p:nvPr/>
        </p:nvSpPr>
        <p:spPr>
          <a:xfrm>
            <a:off x="8820373" y="1037995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 provider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1743157" y="2149685"/>
            <a:ext cx="338001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20149" y="2161954"/>
            <a:ext cx="811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Intent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619" y="1846715"/>
            <a:ext cx="855538" cy="855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0116" y="2043397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End user</a:t>
            </a:r>
          </a:p>
        </p:txBody>
      </p:sp>
      <p:sp>
        <p:nvSpPr>
          <p:cNvPr id="13" name="Right Arrow 12"/>
          <p:cNvSpPr/>
          <p:nvPr/>
        </p:nvSpPr>
        <p:spPr>
          <a:xfrm rot="19651308">
            <a:off x="7870515" y="1572412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648626" y="1141747"/>
            <a:ext cx="811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Intent</a:t>
            </a:r>
          </a:p>
        </p:txBody>
      </p:sp>
      <p:sp>
        <p:nvSpPr>
          <p:cNvPr id="15" name="Right Arrow 14"/>
          <p:cNvSpPr/>
          <p:nvPr/>
        </p:nvSpPr>
        <p:spPr>
          <a:xfrm rot="1708373">
            <a:off x="7935670" y="2530539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8820373" y="2816025"/>
            <a:ext cx="2964259" cy="574551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</a:rPr>
              <a:t>Network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3683" y="3028890"/>
            <a:ext cx="811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Intent</a:t>
            </a:r>
          </a:p>
        </p:txBody>
      </p:sp>
      <p:sp>
        <p:nvSpPr>
          <p:cNvPr id="18" name="Cloud 17"/>
          <p:cNvSpPr/>
          <p:nvPr/>
        </p:nvSpPr>
        <p:spPr>
          <a:xfrm>
            <a:off x="2956330" y="3960884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 provider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02" y="4282050"/>
            <a:ext cx="855538" cy="8555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1344" y="4464314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End user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987877" y="4457627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838873" y="4883745"/>
            <a:ext cx="811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Intent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3749377" y="5570354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2525777" y="6179545"/>
            <a:ext cx="2964259" cy="574551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</a:rPr>
              <a:t>Network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5809" y="5458251"/>
            <a:ext cx="811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Intent</a:t>
            </a:r>
          </a:p>
        </p:txBody>
      </p:sp>
      <p:sp>
        <p:nvSpPr>
          <p:cNvPr id="26" name="Cloud 25"/>
          <p:cNvSpPr/>
          <p:nvPr/>
        </p:nvSpPr>
        <p:spPr>
          <a:xfrm>
            <a:off x="9020559" y="3984396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 provider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619" y="5159083"/>
            <a:ext cx="855538" cy="8555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210116" y="5355765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End user</a:t>
            </a:r>
          </a:p>
        </p:txBody>
      </p:sp>
      <p:sp>
        <p:nvSpPr>
          <p:cNvPr id="29" name="Right Arrow 28"/>
          <p:cNvSpPr/>
          <p:nvPr/>
        </p:nvSpPr>
        <p:spPr>
          <a:xfrm rot="19651308">
            <a:off x="8006108" y="4864941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648626" y="4454115"/>
            <a:ext cx="811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Intent</a:t>
            </a:r>
          </a:p>
        </p:txBody>
      </p:sp>
      <p:sp>
        <p:nvSpPr>
          <p:cNvPr id="31" name="Right Arrow 30"/>
          <p:cNvSpPr/>
          <p:nvPr/>
        </p:nvSpPr>
        <p:spPr>
          <a:xfrm rot="1708373">
            <a:off x="8056586" y="5921184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8820373" y="6128393"/>
            <a:ext cx="2964259" cy="574551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</a:rPr>
              <a:t>Network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13683" y="6341258"/>
            <a:ext cx="811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Intent</a:t>
            </a:r>
          </a:p>
        </p:txBody>
      </p:sp>
      <p:sp>
        <p:nvSpPr>
          <p:cNvPr id="34" name="Right Arrow 33"/>
          <p:cNvSpPr/>
          <p:nvPr/>
        </p:nvSpPr>
        <p:spPr>
          <a:xfrm rot="5400000">
            <a:off x="9891268" y="5591420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0388711" y="5512141"/>
            <a:ext cx="811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Intent</a:t>
            </a:r>
          </a:p>
        </p:txBody>
      </p:sp>
      <p:sp>
        <p:nvSpPr>
          <p:cNvPr id="36" name="Cloud 35"/>
          <p:cNvSpPr/>
          <p:nvPr/>
        </p:nvSpPr>
        <p:spPr>
          <a:xfrm>
            <a:off x="2724320" y="1179185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 provider</a:t>
            </a:r>
          </a:p>
        </p:txBody>
      </p:sp>
      <p:sp>
        <p:nvSpPr>
          <p:cNvPr id="37" name="Cloud 36"/>
          <p:cNvSpPr/>
          <p:nvPr/>
        </p:nvSpPr>
        <p:spPr>
          <a:xfrm>
            <a:off x="2344088" y="1431568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 provider</a:t>
            </a:r>
          </a:p>
        </p:txBody>
      </p:sp>
      <p:sp>
        <p:nvSpPr>
          <p:cNvPr id="38" name="Cloud 37"/>
          <p:cNvSpPr/>
          <p:nvPr/>
        </p:nvSpPr>
        <p:spPr>
          <a:xfrm>
            <a:off x="8528716" y="1298807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 provider</a:t>
            </a:r>
          </a:p>
        </p:txBody>
      </p:sp>
      <p:sp>
        <p:nvSpPr>
          <p:cNvPr id="39" name="Cloud 38"/>
          <p:cNvSpPr/>
          <p:nvPr/>
        </p:nvSpPr>
        <p:spPr>
          <a:xfrm>
            <a:off x="2632200" y="4244893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 provider</a:t>
            </a:r>
          </a:p>
        </p:txBody>
      </p:sp>
      <p:sp>
        <p:nvSpPr>
          <p:cNvPr id="40" name="Cloud 39"/>
          <p:cNvSpPr/>
          <p:nvPr/>
        </p:nvSpPr>
        <p:spPr>
          <a:xfrm>
            <a:off x="8752513" y="4257934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7231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External Intent – </a:t>
            </a:r>
            <a:br>
              <a:rPr lang="en-US" dirty="0"/>
            </a:br>
            <a:r>
              <a:rPr lang="en-US" dirty="0" err="1"/>
              <a:t>QoE</a:t>
            </a:r>
            <a:r>
              <a:rPr lang="en-US" dirty="0"/>
              <a:t> oriented vs. </a:t>
            </a:r>
            <a:r>
              <a:rPr lang="en-US" dirty="0" err="1"/>
              <a:t>QoS</a:t>
            </a:r>
            <a:r>
              <a:rPr lang="en-US" dirty="0"/>
              <a:t> oriented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71464" y="2532262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Subjective </a:t>
            </a:r>
            <a:r>
              <a:rPr lang="en-GB" sz="2000" dirty="0" err="1"/>
              <a:t>QoE</a:t>
            </a:r>
            <a:endParaRPr lang="en-GB" sz="2000" dirty="0"/>
          </a:p>
        </p:txBody>
      </p:sp>
      <p:sp>
        <p:nvSpPr>
          <p:cNvPr id="41" name="Rounded Rectangle 40"/>
          <p:cNvSpPr/>
          <p:nvPr/>
        </p:nvSpPr>
        <p:spPr>
          <a:xfrm>
            <a:off x="4943872" y="2532262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Objective </a:t>
            </a:r>
            <a:r>
              <a:rPr lang="en-GB" sz="2000" dirty="0" err="1"/>
              <a:t>QoE</a:t>
            </a:r>
            <a:endParaRPr lang="en-GB" sz="2000" dirty="0"/>
          </a:p>
        </p:txBody>
      </p:sp>
      <p:sp>
        <p:nvSpPr>
          <p:cNvPr id="42" name="Rounded Rectangle 41"/>
          <p:cNvSpPr/>
          <p:nvPr/>
        </p:nvSpPr>
        <p:spPr>
          <a:xfrm>
            <a:off x="8688288" y="2532262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QoS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29813" y="3540373"/>
            <a:ext cx="2517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“I want all my subscribers to have </a:t>
            </a:r>
            <a:r>
              <a:rPr lang="en-GB" sz="2000" b="1" dirty="0"/>
              <a:t>mean opinion score (MOS) above 4.0”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11824" y="3386485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“I want for all my subscribers </a:t>
            </a:r>
            <a:r>
              <a:rPr lang="en-GB" sz="2000" b="1" dirty="0"/>
              <a:t>guaranteed 4K video quality without playback stalling</a:t>
            </a:r>
            <a:r>
              <a:rPr lang="en-GB" sz="2000" dirty="0"/>
              <a:t>, and start-up delay </a:t>
            </a:r>
            <a:r>
              <a:rPr lang="en-GB" sz="2000" b="1" dirty="0"/>
              <a:t>less than 1 second”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2264" y="3386485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“I want for all my </a:t>
            </a:r>
            <a:r>
              <a:rPr lang="en-GB" sz="2000" b="1" dirty="0"/>
              <a:t>subscribers guaranteed 15Mbps data rate </a:t>
            </a:r>
            <a:r>
              <a:rPr lang="en-GB" sz="2000" dirty="0"/>
              <a:t>and </a:t>
            </a:r>
            <a:r>
              <a:rPr lang="en-GB" sz="2000" b="1" dirty="0"/>
              <a:t>less than 20ms </a:t>
            </a:r>
            <a:r>
              <a:rPr lang="en-GB" sz="2000" dirty="0"/>
              <a:t>network latency”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7368" y="1400023"/>
            <a:ext cx="564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Take video content delivery as an example…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1991544" y="5233725"/>
            <a:ext cx="4680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19087" y="5834440"/>
            <a:ext cx="348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Not appropriate – cannot 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be objectively measured</a:t>
            </a:r>
          </a:p>
        </p:txBody>
      </p:sp>
      <p:sp>
        <p:nvSpPr>
          <p:cNvPr id="48" name="Down Arrow 47"/>
          <p:cNvSpPr/>
          <p:nvPr/>
        </p:nvSpPr>
        <p:spPr>
          <a:xfrm>
            <a:off x="5843972" y="5310467"/>
            <a:ext cx="4680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439816" y="5838363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Intent engine to translate into network configurations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9696400" y="5310467"/>
            <a:ext cx="4680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8885813" y="6019107"/>
            <a:ext cx="208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Simply an SLA?</a:t>
            </a:r>
          </a:p>
        </p:txBody>
      </p:sp>
      <p:sp>
        <p:nvSpPr>
          <p:cNvPr id="52" name="Left-Right Arrow 51"/>
          <p:cNvSpPr/>
          <p:nvPr/>
        </p:nvSpPr>
        <p:spPr>
          <a:xfrm>
            <a:off x="2463024" y="1999988"/>
            <a:ext cx="7449400" cy="254115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1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External Intent Framework Use Case</a:t>
            </a:r>
          </a:p>
        </p:txBody>
      </p:sp>
      <p:sp>
        <p:nvSpPr>
          <p:cNvPr id="36" name="Cloud 35"/>
          <p:cNvSpPr/>
          <p:nvPr/>
        </p:nvSpPr>
        <p:spPr>
          <a:xfrm>
            <a:off x="1774486" y="2727534"/>
            <a:ext cx="2736304" cy="12109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Commercial content service provider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364" y="1217665"/>
            <a:ext cx="1362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Content </a:t>
            </a:r>
          </a:p>
          <a:p>
            <a:r>
              <a:rPr lang="en-GB" sz="2000" dirty="0"/>
              <a:t>subscribers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37307" y="1707480"/>
            <a:ext cx="3161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(Common) Intent: 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Assured content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performances</a:t>
            </a:r>
          </a:p>
        </p:txBody>
      </p:sp>
      <p:sp>
        <p:nvSpPr>
          <p:cNvPr id="41" name="Right Arrow 40"/>
          <p:cNvSpPr/>
          <p:nvPr/>
        </p:nvSpPr>
        <p:spPr>
          <a:xfrm rot="5400000">
            <a:off x="2732945" y="4092174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1659251" y="4725144"/>
            <a:ext cx="2964259" cy="574551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</a:rPr>
              <a:t>Network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27457" y="3934121"/>
            <a:ext cx="1762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(Aggregated)</a:t>
            </a:r>
          </a:p>
          <a:p>
            <a:pPr algn="ctr"/>
            <a:r>
              <a:rPr lang="en-GB" sz="2000" b="1" dirty="0">
                <a:solidFill>
                  <a:schemeClr val="tx2"/>
                </a:solidFill>
              </a:rPr>
              <a:t>External Intent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12" y="1127472"/>
            <a:ext cx="646665" cy="64666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85" y="1119116"/>
            <a:ext cx="646665" cy="64666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50" y="1114725"/>
            <a:ext cx="646665" cy="6466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335" y="1119115"/>
            <a:ext cx="646665" cy="646665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>
          <a:xfrm rot="5400000">
            <a:off x="2309797" y="2010653"/>
            <a:ext cx="584622" cy="41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rved Up Arrow 10"/>
          <p:cNvSpPr/>
          <p:nvPr/>
        </p:nvSpPr>
        <p:spPr>
          <a:xfrm>
            <a:off x="2604696" y="5353572"/>
            <a:ext cx="1073367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8973" y="5862082"/>
            <a:ext cx="450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Internal Intent</a:t>
            </a:r>
          </a:p>
          <a:p>
            <a:pPr algn="ctr"/>
            <a:r>
              <a:rPr lang="en-GB" sz="2000" b="1" dirty="0">
                <a:solidFill>
                  <a:schemeClr val="tx2"/>
                </a:solidFill>
              </a:rPr>
              <a:t>(e.g. load balancing, failure protection…)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95000" y="1318368"/>
            <a:ext cx="6489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Scenario under consideration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 three-stakeholder game – end user, content service  provider (CSP), and the underlying network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CSP “aggregates” the common intent from own subscribers and issue a general intent to the network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E.g. “</a:t>
            </a:r>
            <a:r>
              <a:rPr lang="en-GB" sz="2000" dirty="0">
                <a:solidFill>
                  <a:srgbClr val="C00000"/>
                </a:solidFill>
              </a:rPr>
              <a:t>Provider guaranteed content performance at 4K quality to all my subscribers connected to your network, in both stationary and mobile conditions</a:t>
            </a:r>
            <a:r>
              <a:rPr lang="en-GB" sz="2000" dirty="0"/>
              <a:t>”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Key features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000" dirty="0"/>
              <a:t>Offline expression of intent (SLA)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000" dirty="0"/>
              <a:t>“Encoded” intent in packet header (based on SRv6 framework)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000" dirty="0"/>
              <a:t>Automated service assurance during user handover (handovers between content cache servers, between base stations)</a:t>
            </a:r>
          </a:p>
        </p:txBody>
      </p:sp>
    </p:spTree>
    <p:extLst>
      <p:ext uri="{BB962C8B-B14F-4D97-AF65-F5344CB8AC3E}">
        <p14:creationId xmlns:p14="http://schemas.microsoft.com/office/powerpoint/2010/main" val="34962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External Intent Framework Use Case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4" y="1412776"/>
            <a:ext cx="12085167" cy="49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Implication to Network Slicing in 5G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1210165"/>
            <a:ext cx="113772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Network Slices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 tailored network capability catering for one or a group of services with common network support requirements, typically realised through the provisioning of network and computing/storage resources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End-to-end 5G: </a:t>
            </a:r>
            <a:r>
              <a:rPr lang="en-GB" sz="2400" dirty="0">
                <a:solidFill>
                  <a:schemeClr val="tx2"/>
                </a:solidFill>
              </a:rPr>
              <a:t>RAN + Transport Network + Core Network</a:t>
            </a:r>
          </a:p>
          <a:p>
            <a:pPr lvl="1">
              <a:spcBef>
                <a:spcPts val="600"/>
              </a:spcBef>
            </a:pPr>
            <a:endParaRPr lang="en-GB" sz="24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Upon receiving </a:t>
            </a:r>
            <a:r>
              <a:rPr lang="en-GB" sz="2400" u="sng" dirty="0">
                <a:solidFill>
                  <a:schemeClr val="tx2"/>
                </a:solidFill>
              </a:rPr>
              <a:t>an external intent</a:t>
            </a:r>
            <a:r>
              <a:rPr lang="en-GB" sz="2400" dirty="0">
                <a:solidFill>
                  <a:schemeClr val="tx2"/>
                </a:solidFill>
              </a:rPr>
              <a:t>…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Directly resolve the intent to an existing slice – suitable for </a:t>
            </a:r>
            <a:r>
              <a:rPr lang="en-GB" sz="2400" b="1" dirty="0">
                <a:solidFill>
                  <a:schemeClr val="tx2"/>
                </a:solidFill>
              </a:rPr>
              <a:t>end user intent</a:t>
            </a:r>
            <a:r>
              <a:rPr lang="en-GB" sz="2400" dirty="0">
                <a:solidFill>
                  <a:schemeClr val="tx2"/>
                </a:solidFill>
              </a:rPr>
              <a:t>?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Create a new on-demand slice to fulfil the intent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Possible for individual </a:t>
            </a:r>
            <a:r>
              <a:rPr lang="en-US" sz="2400" b="1" dirty="0">
                <a:solidFill>
                  <a:schemeClr val="tx2"/>
                </a:solidFill>
              </a:rPr>
              <a:t>service providers, enterprise networks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Complexity in binding RAN, transport and </a:t>
            </a:r>
            <a:r>
              <a:rPr lang="en-US" altLang="zh-CN" sz="2400" dirty="0">
                <a:solidFill>
                  <a:schemeClr val="tx2"/>
                </a:solidFill>
              </a:rPr>
              <a:t>core capabilities to form an E2E slice that is able to fulfil the intent – Time complexity to create a slice on demand?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Planned Integrated Framework in 5G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9" y="2111986"/>
            <a:ext cx="7300817" cy="437469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502233" y="1377212"/>
            <a:ext cx="432048" cy="6427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0818" y="1268760"/>
            <a:ext cx="3408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56169"/>
                </a:solidFill>
                <a:latin typeface="+mj-lt"/>
                <a:cs typeface="Georgia"/>
              </a:rPr>
              <a:t>Intent Expression </a:t>
            </a:r>
          </a:p>
          <a:p>
            <a:r>
              <a:rPr lang="en-GB" sz="2000" dirty="0">
                <a:solidFill>
                  <a:srgbClr val="556169"/>
                </a:solidFill>
                <a:latin typeface="+mj-lt"/>
                <a:cs typeface="Georgia"/>
              </a:rPr>
              <a:t>Interface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4112" y="1318368"/>
            <a:ext cx="468052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Key features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Consists of heterogeneous types of networks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Support </a:t>
            </a:r>
            <a:r>
              <a:rPr lang="en-GB" sz="2000" b="1" dirty="0"/>
              <a:t>pre-provisioned</a:t>
            </a:r>
            <a:r>
              <a:rPr lang="en-GB" sz="2000" dirty="0"/>
              <a:t> network slices (e.g. </a:t>
            </a:r>
            <a:r>
              <a:rPr lang="en-GB" sz="2000" dirty="0" err="1"/>
              <a:t>eMBB</a:t>
            </a:r>
            <a:r>
              <a:rPr lang="en-GB" sz="2000" dirty="0"/>
              <a:t>, URLLC and MMTC)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Support </a:t>
            </a:r>
            <a:r>
              <a:rPr lang="en-GB" sz="2000" b="1" dirty="0"/>
              <a:t>on-demand </a:t>
            </a:r>
            <a:r>
              <a:rPr lang="en-GB" sz="2000" dirty="0"/>
              <a:t>creation of slices based on “simple (value-based) intent” or </a:t>
            </a:r>
            <a:r>
              <a:rPr lang="en-GB" sz="2000" dirty="0" err="1"/>
              <a:t>QoS</a:t>
            </a:r>
            <a:r>
              <a:rPr lang="en-GB" sz="2000" dirty="0"/>
              <a:t> requirements, within 1.5 minutes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Simple “intent” interface at present – </a:t>
            </a:r>
            <a:r>
              <a:rPr lang="en-GB" sz="2000" dirty="0" err="1"/>
              <a:t>QoS</a:t>
            </a:r>
            <a:r>
              <a:rPr lang="en-GB" sz="2000" dirty="0"/>
              <a:t> requirements and service scope</a:t>
            </a:r>
          </a:p>
        </p:txBody>
      </p:sp>
    </p:spTree>
    <p:extLst>
      <p:ext uri="{BB962C8B-B14F-4D97-AF65-F5344CB8AC3E}">
        <p14:creationId xmlns:p14="http://schemas.microsoft.com/office/powerpoint/2010/main" val="27635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Challenges on Intent-based Networking</a:t>
            </a:r>
          </a:p>
        </p:txBody>
      </p:sp>
      <p:sp>
        <p:nvSpPr>
          <p:cNvPr id="2" name="Chevron 1"/>
          <p:cNvSpPr/>
          <p:nvPr/>
        </p:nvSpPr>
        <p:spPr>
          <a:xfrm>
            <a:off x="3647728" y="1268760"/>
            <a:ext cx="360040" cy="936104"/>
          </a:xfrm>
          <a:prstGeom prst="chevron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9456" y="1383280"/>
            <a:ext cx="2016224" cy="64807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Expression</a:t>
            </a:r>
            <a:endParaRPr lang="en-GB" sz="2400" dirty="0"/>
          </a:p>
        </p:txBody>
      </p:sp>
      <p:sp>
        <p:nvSpPr>
          <p:cNvPr id="11" name="Chevron 10"/>
          <p:cNvSpPr/>
          <p:nvPr/>
        </p:nvSpPr>
        <p:spPr>
          <a:xfrm>
            <a:off x="3640427" y="2528900"/>
            <a:ext cx="360040" cy="936104"/>
          </a:xfrm>
          <a:prstGeom prst="chevron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2155" y="2672916"/>
            <a:ext cx="2016224" cy="64807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Translation</a:t>
            </a:r>
            <a:endParaRPr lang="en-GB" sz="2400" dirty="0"/>
          </a:p>
        </p:txBody>
      </p:sp>
      <p:sp>
        <p:nvSpPr>
          <p:cNvPr id="13" name="Chevron 12"/>
          <p:cNvSpPr/>
          <p:nvPr/>
        </p:nvSpPr>
        <p:spPr>
          <a:xfrm>
            <a:off x="3640427" y="3868188"/>
            <a:ext cx="360040" cy="936104"/>
          </a:xfrm>
          <a:prstGeom prst="chevron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2155" y="4012204"/>
            <a:ext cx="2016224" cy="64807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Assurance</a:t>
            </a:r>
            <a:endParaRPr lang="en-GB" sz="2400" dirty="0"/>
          </a:p>
        </p:txBody>
      </p:sp>
      <p:sp>
        <p:nvSpPr>
          <p:cNvPr id="15" name="Chevron 14"/>
          <p:cNvSpPr/>
          <p:nvPr/>
        </p:nvSpPr>
        <p:spPr>
          <a:xfrm>
            <a:off x="3640427" y="5241818"/>
            <a:ext cx="360040" cy="936104"/>
          </a:xfrm>
          <a:prstGeom prst="chevron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2155" y="5385834"/>
            <a:ext cx="2016224" cy="648072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Conflict</a:t>
            </a: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799856" y="1154240"/>
            <a:ext cx="6814731" cy="360040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to maximize the </a:t>
            </a:r>
            <a:r>
              <a:rPr lang="en-GB" b="1" dirty="0"/>
              <a:t>degree of flexibility </a:t>
            </a:r>
            <a:r>
              <a:rPr lang="en-GB" dirty="0"/>
              <a:t>in intent expressions?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99856" y="1612287"/>
            <a:ext cx="6814731" cy="576064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Unified or separate interfaces</a:t>
            </a:r>
            <a:r>
              <a:rPr lang="en-GB" dirty="0"/>
              <a:t> for different types of intent clients ( e.g. internal vs. external)?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73827" y="2348880"/>
            <a:ext cx="6840760" cy="576064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to translate (high-level, human-understandable) intent into (low-level, machine-understandable) configurations?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73827" y="3029433"/>
            <a:ext cx="6840760" cy="576064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Maybe this is beyond a translation/compilation but could also involve </a:t>
            </a:r>
            <a:r>
              <a:rPr lang="en-GB" b="1" dirty="0"/>
              <a:t>optimization</a:t>
            </a:r>
            <a:r>
              <a:rPr lang="en-GB" dirty="0"/>
              <a:t> as well?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99856" y="3759544"/>
            <a:ext cx="6840760" cy="576064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to make sure if the assurance on the expressed intent can be fulfilled </a:t>
            </a:r>
            <a:r>
              <a:rPr lang="en-GB" b="1" dirty="0"/>
              <a:t>in dynamic/uncertain network environments</a:t>
            </a:r>
            <a:r>
              <a:rPr lang="en-GB" dirty="0"/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99285" y="4449929"/>
            <a:ext cx="6840760" cy="576064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Should the dynamicity/uncertainty be “hidden” from the intent client?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82231" y="5176856"/>
            <a:ext cx="6840760" cy="576064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to </a:t>
            </a:r>
            <a:r>
              <a:rPr lang="en-GB" b="1" dirty="0"/>
              <a:t>detect and resolve </a:t>
            </a:r>
            <a:r>
              <a:rPr lang="en-GB" dirty="0"/>
              <a:t>potential conflicting intent expressed by different clients?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99285" y="5858322"/>
            <a:ext cx="6840760" cy="576064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Between different control agents, between peering autonomous systems (e.g. intent in BGP routing across domain boundaries)</a:t>
            </a:r>
          </a:p>
        </p:txBody>
      </p:sp>
    </p:spTree>
    <p:extLst>
      <p:ext uri="{BB962C8B-B14F-4D97-AF65-F5344CB8AC3E}">
        <p14:creationId xmlns:p14="http://schemas.microsoft.com/office/powerpoint/2010/main" val="25189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416" y="1233012"/>
            <a:ext cx="109452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Benefits of IBN in telecom industry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Substantially </a:t>
            </a:r>
            <a:r>
              <a:rPr lang="en-GB" sz="2400" b="1" dirty="0">
                <a:solidFill>
                  <a:schemeClr val="tx2"/>
                </a:solidFill>
              </a:rPr>
              <a:t>reduces network configuration complexity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Minimize misconfigurations </a:t>
            </a:r>
            <a:r>
              <a:rPr lang="en-GB" sz="2400" dirty="0">
                <a:solidFill>
                  <a:schemeClr val="tx2"/>
                </a:solidFill>
              </a:rPr>
              <a:t>made by human errors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Allow clients to </a:t>
            </a:r>
            <a:r>
              <a:rPr lang="en-GB" sz="2400" b="1" dirty="0">
                <a:solidFill>
                  <a:schemeClr val="tx2"/>
                </a:solidFill>
              </a:rPr>
              <a:t>flexibly express business targets, requirements and constraints </a:t>
            </a:r>
            <a:r>
              <a:rPr lang="en-GB" sz="2400" dirty="0">
                <a:solidFill>
                  <a:schemeClr val="tx2"/>
                </a:solidFill>
              </a:rPr>
              <a:t>that can be automatically translated into configurations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NG-CDI technical work on IBN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Management of intent lifecycle (capturing, translation, monitoring, validation)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Flexible intent framework in multi-stakeholder environments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Technical challenges in IBN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Expression, translation, verification, conflict detection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17025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88640"/>
            <a:ext cx="8928992" cy="1008112"/>
          </a:xfrm>
        </p:spPr>
        <p:txBody>
          <a:bodyPr/>
          <a:lstStyle/>
          <a:p>
            <a:r>
              <a:rPr lang="en-US" dirty="0"/>
              <a:t>A Brief Review on Network Configuration Management</a:t>
            </a:r>
          </a:p>
        </p:txBody>
      </p:sp>
      <p:pic>
        <p:nvPicPr>
          <p:cNvPr id="6" name="Picture 12" descr="Standing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10" y="2244842"/>
            <a:ext cx="320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16385" y="2460742"/>
            <a:ext cx="1358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Network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administrator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10" name="Picture 12" descr="Standing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87" y="2311517"/>
            <a:ext cx="320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427262" y="2527417"/>
            <a:ext cx="1358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600">
                <a:latin typeface="Arial" panose="020B0604020202020204" pitchFamily="34" charset="0"/>
              </a:rPr>
              <a:t>Network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600">
                <a:latin typeface="Arial" panose="020B0604020202020204" pitchFamily="34" charset="0"/>
              </a:rPr>
              <a:t>administrator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12" name="Picture 12" descr="Standing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008" y="2311517"/>
            <a:ext cx="320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432783" y="2527417"/>
            <a:ext cx="1358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600">
                <a:latin typeface="Arial" panose="020B0604020202020204" pitchFamily="34" charset="0"/>
              </a:rPr>
              <a:t>Network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1600">
                <a:latin typeface="Arial" panose="020B0604020202020204" pitchFamily="34" charset="0"/>
              </a:rPr>
              <a:t>administrator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08273" y="4127220"/>
            <a:ext cx="2964259" cy="574551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</a:rPr>
              <a:t>Network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835928" y="3124725"/>
            <a:ext cx="308947" cy="919536"/>
          </a:xfrm>
          <a:prstGeom prst="downArrow">
            <a:avLst>
              <a:gd name="adj1" fmla="val 50000"/>
              <a:gd name="adj2" fmla="val 798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351869" y="4127220"/>
            <a:ext cx="2964259" cy="574551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</a:rPr>
              <a:t>Network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679524" y="3124725"/>
            <a:ext cx="308947" cy="919536"/>
          </a:xfrm>
          <a:prstGeom prst="downArrow">
            <a:avLst>
              <a:gd name="adj1" fmla="val 50000"/>
              <a:gd name="adj2" fmla="val 798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8388325" y="4150593"/>
            <a:ext cx="2964259" cy="574551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latin typeface="Arial" panose="020B0604020202020204" pitchFamily="34" charset="0"/>
              </a:rPr>
              <a:t>Network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9715980" y="3148098"/>
            <a:ext cx="308947" cy="919536"/>
          </a:xfrm>
          <a:prstGeom prst="downArrow">
            <a:avLst>
              <a:gd name="adj1" fmla="val 50000"/>
              <a:gd name="adj2" fmla="val 798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7368" y="1486900"/>
            <a:ext cx="308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Traditional Configuration Management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3792" y="1494664"/>
            <a:ext cx="308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Policy-based Network Management (PBNM)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69549" y="1572898"/>
            <a:ext cx="308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Intent-based Network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050" y="336927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“</a:t>
            </a:r>
            <a:r>
              <a:rPr lang="en-GB" b="1" dirty="0">
                <a:solidFill>
                  <a:srgbClr val="C00000"/>
                </a:solidFill>
              </a:rPr>
              <a:t>Do This</a:t>
            </a:r>
            <a:r>
              <a:rPr lang="en-GB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7728" y="328470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“IF &lt;condition&gt;</a:t>
            </a:r>
          </a:p>
          <a:p>
            <a:r>
              <a:rPr lang="en-GB" dirty="0">
                <a:solidFill>
                  <a:srgbClr val="C00000"/>
                </a:solidFill>
              </a:rPr>
              <a:t>THEN &lt;</a:t>
            </a:r>
            <a:r>
              <a:rPr lang="en-GB" b="1" dirty="0">
                <a:solidFill>
                  <a:srgbClr val="C00000"/>
                </a:solidFill>
              </a:rPr>
              <a:t>Do this</a:t>
            </a:r>
            <a:r>
              <a:rPr lang="en-GB" dirty="0">
                <a:solidFill>
                  <a:srgbClr val="C00000"/>
                </a:solidFill>
              </a:rPr>
              <a:t>&gt;”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9549" y="3183960"/>
            <a:ext cx="1519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IF &lt;condition&gt;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THEN</a:t>
            </a:r>
          </a:p>
          <a:p>
            <a:r>
              <a:rPr lang="en-GB" dirty="0">
                <a:solidFill>
                  <a:srgbClr val="C00000"/>
                </a:solidFill>
              </a:rPr>
              <a:t>“I </a:t>
            </a:r>
            <a:r>
              <a:rPr lang="en-GB" b="1" dirty="0">
                <a:solidFill>
                  <a:srgbClr val="C00000"/>
                </a:solidFill>
              </a:rPr>
              <a:t>Want This</a:t>
            </a:r>
            <a:r>
              <a:rPr lang="en-GB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705" y="5198779"/>
            <a:ext cx="2964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Example: </a:t>
            </a:r>
          </a:p>
          <a:p>
            <a:r>
              <a:rPr lang="en-GB" b="1" dirty="0">
                <a:solidFill>
                  <a:srgbClr val="0C568C"/>
                </a:solidFill>
              </a:rPr>
              <a:t>Forward</a:t>
            </a:r>
            <a:r>
              <a:rPr lang="en-GB" dirty="0"/>
              <a:t> traffic destined to 100.100.1/24 to Port 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>
            <a:off x="3637423" y="1645449"/>
            <a:ext cx="504056" cy="34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7680176" y="1645449"/>
            <a:ext cx="504056" cy="34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037728" y="5196390"/>
            <a:ext cx="3606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Example: </a:t>
            </a:r>
          </a:p>
          <a:p>
            <a:r>
              <a:rPr lang="en-GB" b="1" dirty="0"/>
              <a:t>IF</a:t>
            </a:r>
            <a:r>
              <a:rPr lang="en-GB" dirty="0"/>
              <a:t> &lt;</a:t>
            </a:r>
            <a:r>
              <a:rPr lang="en-US" dirty="0"/>
              <a:t>Utilization of the bottleneck link along the primary LSP exceeds 80%&gt;</a:t>
            </a:r>
          </a:p>
          <a:p>
            <a:r>
              <a:rPr lang="en-US" b="1" dirty="0"/>
              <a:t>THEN</a:t>
            </a:r>
            <a:r>
              <a:rPr lang="en-US" dirty="0"/>
              <a:t> &lt;</a:t>
            </a:r>
            <a:r>
              <a:rPr lang="en-US" b="1" dirty="0">
                <a:solidFill>
                  <a:srgbClr val="0C568C"/>
                </a:solidFill>
              </a:rPr>
              <a:t>Establish</a:t>
            </a:r>
            <a:r>
              <a:rPr lang="en-US" dirty="0"/>
              <a:t> a secondary LSP&gt;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308809" y="5198779"/>
            <a:ext cx="3606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Example: </a:t>
            </a:r>
          </a:p>
          <a:p>
            <a:r>
              <a:rPr lang="en-GB" b="1" dirty="0">
                <a:solidFill>
                  <a:srgbClr val="0C568C"/>
                </a:solidFill>
              </a:rPr>
              <a:t>Load balancing </a:t>
            </a:r>
            <a:r>
              <a:rPr lang="en-GB" dirty="0"/>
              <a:t>with maximum allowable link utilisation = 80%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D14D-E9FA-8641-8238-9AA53AAA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validation – post-deployment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65CA-09D9-5F44-9D87-2EC8BE6C7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Intent telemetry (UNIPROBE)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01A048-5CB2-964D-A37B-BCF93B148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Traditional telemetry relies on available data:</a:t>
            </a:r>
          </a:p>
          <a:p>
            <a:pPr lvl="1"/>
            <a:r>
              <a:rPr lang="en-US" dirty="0"/>
              <a:t>SNMP, NetFlow, </a:t>
            </a:r>
            <a:r>
              <a:rPr lang="en-US" dirty="0" err="1"/>
              <a:t>nagios</a:t>
            </a:r>
            <a:r>
              <a:rPr lang="en-US" dirty="0"/>
              <a:t>…</a:t>
            </a:r>
          </a:p>
          <a:p>
            <a:r>
              <a:rPr lang="en-US" dirty="0"/>
              <a:t>Frequently too generic, manual and offline. </a:t>
            </a:r>
          </a:p>
          <a:p>
            <a:endParaRPr lang="en-US" dirty="0"/>
          </a:p>
          <a:p>
            <a:r>
              <a:rPr lang="en-US" i="1" dirty="0"/>
              <a:t>Can we use intents to adapt network monitoring?</a:t>
            </a:r>
          </a:p>
          <a:p>
            <a:pPr lvl="1"/>
            <a:r>
              <a:rPr lang="en-US" dirty="0"/>
              <a:t>Use in-network compute resources to deploy flexible monitoring.</a:t>
            </a:r>
          </a:p>
          <a:p>
            <a:pPr lvl="1"/>
            <a:r>
              <a:rPr lang="en-US" dirty="0"/>
              <a:t>Use intent policy to adapt monitoring.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ACE5ED-9BD0-DA45-B48E-27F5D6670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VNF monitoring (UNIMON)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B4C9DC-2ABF-EB43-9D16-17750DCBA9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High-performance VNF platforms reduce performance visibility.</a:t>
            </a:r>
          </a:p>
          <a:p>
            <a:pPr lvl="1"/>
            <a:r>
              <a:rPr lang="en-US" dirty="0"/>
              <a:t>Poll-based networking. </a:t>
            </a:r>
          </a:p>
          <a:p>
            <a:pPr lvl="1"/>
            <a:r>
              <a:rPr lang="en-US" dirty="0"/>
              <a:t>Favor performance over monitoring. </a:t>
            </a:r>
          </a:p>
          <a:p>
            <a:endParaRPr lang="en-US" dirty="0"/>
          </a:p>
          <a:p>
            <a:r>
              <a:rPr lang="en-US" i="1" dirty="0"/>
              <a:t>Can we define a generic, low-overhead </a:t>
            </a:r>
            <a:r>
              <a:rPr lang="el-GR" i="1" dirty="0"/>
              <a:t>μ</a:t>
            </a:r>
            <a:r>
              <a:rPr lang="en-US" i="1" dirty="0"/>
              <a:t>VNF monitoring API?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0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12577" r="11837" b="10782"/>
          <a:stretch/>
        </p:blipFill>
        <p:spPr>
          <a:xfrm>
            <a:off x="11473136" y="1424932"/>
            <a:ext cx="548669" cy="548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7" y="6108178"/>
            <a:ext cx="1942218" cy="561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7" b="24016"/>
          <a:stretch/>
        </p:blipFill>
        <p:spPr>
          <a:xfrm>
            <a:off x="3331878" y="6184234"/>
            <a:ext cx="2160240" cy="541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10" y="6192117"/>
            <a:ext cx="2057367" cy="646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70" y="6147168"/>
            <a:ext cx="1948204" cy="5783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8554" y="3429000"/>
            <a:ext cx="2365112" cy="2520280"/>
          </a:xfrm>
          <a:prstGeom prst="rect">
            <a:avLst/>
          </a:prstGeom>
          <a:solidFill>
            <a:srgbClr val="0C56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732780" y="3509812"/>
            <a:ext cx="834092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Intelligent Asset Management for Service Assurance &amp; Infrastructure Management</a:t>
            </a:r>
          </a:p>
          <a:p>
            <a:r>
              <a:rPr lang="en-GB" sz="2400" b="1" dirty="0">
                <a:solidFill>
                  <a:srgbClr val="0C568C"/>
                </a:solidFill>
              </a:rPr>
              <a:t>Dr Ajith Parlikad.</a:t>
            </a:r>
            <a:endParaRPr lang="en-GB" sz="2800" b="1" dirty="0">
              <a:solidFill>
                <a:srgbClr val="0C568C"/>
              </a:solidFill>
            </a:endParaRPr>
          </a:p>
          <a:p>
            <a:r>
              <a:rPr lang="en-GB" sz="1600" dirty="0">
                <a:solidFill>
                  <a:srgbClr val="0C568C"/>
                </a:solidFill>
              </a:rPr>
              <a:t>Asset Management, University of Cambridge Institute for Manufacture.</a:t>
            </a:r>
          </a:p>
          <a:p>
            <a:r>
              <a:rPr lang="en-GB" dirty="0"/>
              <a:t>​</a:t>
            </a:r>
            <a:endParaRPr lang="en-GB" sz="2000" dirty="0"/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8th December 2020, from 13.00 - 14.00.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Introduced by Arjun Parekh. Self-learning Networks, BT Applied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590921"/>
            <a:ext cx="2196438" cy="219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79" y="4383009"/>
            <a:ext cx="1677857" cy="52433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A184849-E0E3-0A44-8883-90B6CC83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07942"/>
            <a:ext cx="12192001" cy="1368930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n-lt"/>
              </a:rPr>
              <a:t>Thank you</a:t>
            </a:r>
            <a:r>
              <a:rPr lang="en-US" sz="4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+mn-lt"/>
              </a:rPr>
            </a:br>
            <a:r>
              <a:rPr lang="en-US" sz="6000" dirty="0" smtClean="0">
                <a:solidFill>
                  <a:schemeClr val="tx1"/>
                </a:solidFill>
                <a:latin typeface="+mn-lt"/>
              </a:rPr>
              <a:t>QUESTIONS?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A184849-E0E3-0A44-8883-90B6CC832C1C}"/>
              </a:ext>
            </a:extLst>
          </p:cNvPr>
          <p:cNvSpPr txBox="1">
            <a:spLocks/>
          </p:cNvSpPr>
          <p:nvPr/>
        </p:nvSpPr>
        <p:spPr>
          <a:xfrm>
            <a:off x="-2" y="2882235"/>
            <a:ext cx="12192001" cy="688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C568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Next Thought Leadership talk…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4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Syntax Elements in Intent Expressions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50623"/>
              </p:ext>
            </p:extLst>
          </p:nvPr>
        </p:nvGraphicFramePr>
        <p:xfrm>
          <a:off x="767408" y="1196754"/>
          <a:ext cx="10657185" cy="5379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69937425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77860300"/>
                    </a:ext>
                  </a:extLst>
                </a:gridCol>
                <a:gridCol w="5832649">
                  <a:extLst>
                    <a:ext uri="{9D8B030D-6E8A-4147-A177-3AD203B41FA5}">
                      <a16:colId xmlns:a16="http://schemas.microsoft.com/office/drawing/2014/main" val="775613234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r>
                        <a:rPr lang="en-GB" dirty="0"/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00521"/>
                  </a:ext>
                </a:extLst>
              </a:tr>
              <a:tr h="1583425">
                <a:tc>
                  <a:txBody>
                    <a:bodyPr/>
                    <a:lstStyle/>
                    <a:p>
                      <a:r>
                        <a:rPr lang="en-GB" sz="2000" b="1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needs to be 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Protect</a:t>
                      </a:r>
                      <a:r>
                        <a:rPr lang="en-GB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Cache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solidFill>
                            <a:srgbClr val="C00000"/>
                          </a:solidFill>
                        </a:rPr>
                        <a:t>Load balancing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solidFill>
                            <a:srgbClr val="C00000"/>
                          </a:solidFill>
                        </a:rPr>
                        <a:t>Guarantee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solidFill>
                            <a:srgbClr val="C00000"/>
                          </a:solidFill>
                        </a:rPr>
                        <a:t>Minimize/Maximize &lt;service level performance - SLP&gt;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07755"/>
                  </a:ext>
                </a:extLst>
              </a:tr>
              <a:tr h="800876">
                <a:tc>
                  <a:txBody>
                    <a:bodyPr/>
                    <a:lstStyle/>
                    <a:p>
                      <a:r>
                        <a:rPr lang="en-GB" sz="2000" b="1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Which</a:t>
                      </a:r>
                      <a:r>
                        <a:rPr lang="en-GB" baseline="0" dirty="0"/>
                        <a:t> entity?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Network interface of 100.1.2.3 &lt;deterministic&gt;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Shared Risk Link Group</a:t>
                      </a:r>
                      <a:r>
                        <a:rPr lang="en-GB" baseline="0" dirty="0"/>
                        <a:t> A &lt;deterministic&gt;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>
                          <a:solidFill>
                            <a:srgbClr val="C00000"/>
                          </a:solidFill>
                        </a:rPr>
                        <a:t>Most congested </a:t>
                      </a:r>
                      <a:r>
                        <a:rPr lang="en-GB" baseline="0" dirty="0"/>
                        <a:t>network link &lt;non-deterministic&gt;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Video traffic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55693"/>
                  </a:ext>
                </a:extLst>
              </a:tr>
              <a:tr h="800876">
                <a:tc>
                  <a:txBody>
                    <a:bodyPr/>
                    <a:lstStyle/>
                    <a:p>
                      <a:r>
                        <a:rPr lang="en-GB" sz="2000" b="1" dirty="0"/>
                        <a:t>Target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Numerical</a:t>
                      </a:r>
                      <a:r>
                        <a:rPr lang="en-GB" baseline="0" dirty="0"/>
                        <a:t> requirements?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&lt;0.01% (packet loss)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&lt;80%</a:t>
                      </a:r>
                      <a:r>
                        <a:rPr lang="en-GB" baseline="0" dirty="0"/>
                        <a:t> (e.g. worst-case link utilisation)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&lt;10 </a:t>
                      </a:r>
                      <a:r>
                        <a:rPr lang="en-GB" baseline="0" dirty="0" err="1"/>
                        <a:t>ms</a:t>
                      </a:r>
                      <a:r>
                        <a:rPr lang="en-GB" baseline="0" dirty="0"/>
                        <a:t> (e.g. E2E delay of voice traffic)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09215"/>
                  </a:ext>
                </a:extLst>
              </a:tr>
              <a:tr h="800876">
                <a:tc>
                  <a:txBody>
                    <a:bodyPr/>
                    <a:lstStyle/>
                    <a:p>
                      <a:r>
                        <a:rPr lang="en-GB" sz="2000" b="1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Under</a:t>
                      </a:r>
                      <a:r>
                        <a:rPr lang="en-GB" baseline="0" dirty="0"/>
                        <a:t> what situation / When?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At</a:t>
                      </a:r>
                      <a:r>
                        <a:rPr lang="en-GB" baseline="0" dirty="0"/>
                        <a:t> any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During 9AM – 7PM on working days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When there is a single</a:t>
                      </a:r>
                      <a:r>
                        <a:rPr lang="en-GB" baseline="0" dirty="0"/>
                        <a:t> link failure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When the network is congested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2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Who Can Express Intent (Intent client)?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39940"/>
              </p:ext>
            </p:extLst>
          </p:nvPr>
        </p:nvGraphicFramePr>
        <p:xfrm>
          <a:off x="767408" y="1196754"/>
          <a:ext cx="10657185" cy="514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699374253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77860300"/>
                    </a:ext>
                  </a:extLst>
                </a:gridCol>
                <a:gridCol w="5256585">
                  <a:extLst>
                    <a:ext uri="{9D8B030D-6E8A-4147-A177-3AD203B41FA5}">
                      <a16:colId xmlns:a16="http://schemas.microsoft.com/office/drawing/2014/main" val="775613234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r>
                        <a:rPr lang="en-GB" dirty="0"/>
                        <a:t>Intent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Typical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00521"/>
                  </a:ext>
                </a:extLst>
              </a:tr>
              <a:tr h="1583425">
                <a:tc>
                  <a:txBody>
                    <a:bodyPr/>
                    <a:lstStyle/>
                    <a:p>
                      <a:r>
                        <a:rPr lang="en-GB" sz="2000" b="1" dirty="0"/>
                        <a:t>Network</a:t>
                      </a:r>
                      <a:r>
                        <a:rPr lang="en-GB" sz="2000" b="1" baseline="0" dirty="0"/>
                        <a:t> operators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To maximise</a:t>
                      </a:r>
                      <a:r>
                        <a:rPr lang="en-GB" baseline="0" dirty="0"/>
                        <a:t> automation in network control / configuration with minimum human (administrator) involvement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Simply network configuration complexity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Protect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my network against single link/node failures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Load balancing 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without incurring hotspot links with higher than 80% utilisation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Save energy 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during off-peak 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07755"/>
                  </a:ext>
                </a:extLst>
              </a:tr>
              <a:tr h="800876">
                <a:tc>
                  <a:txBody>
                    <a:bodyPr/>
                    <a:lstStyle/>
                    <a:p>
                      <a:r>
                        <a:rPr lang="en-GB" sz="2000" b="1" dirty="0"/>
                        <a:t>Vertical</a:t>
                      </a:r>
                      <a:r>
                        <a:rPr lang="en-GB" sz="2000" b="1" baseline="0" dirty="0"/>
                        <a:t> service providers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To ask for service guarantees</a:t>
                      </a:r>
                      <a:r>
                        <a:rPr lang="en-GB" baseline="0" dirty="0"/>
                        <a:t> to own service subscribers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/>
                        <a:t>Video content provider</a:t>
                      </a:r>
                      <a:r>
                        <a:rPr lang="en-GB" baseline="0" dirty="0"/>
                        <a:t>: Guaranteed data rate of 10Mbps in video streaming for all my subscribers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/>
                        <a:t>Autonomous vehicles</a:t>
                      </a:r>
                      <a:r>
                        <a:rPr lang="en-GB" baseline="0" dirty="0"/>
                        <a:t>: &lt;5ms delay and zero packet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55693"/>
                  </a:ext>
                </a:extLst>
              </a:tr>
              <a:tr h="800876">
                <a:tc>
                  <a:txBody>
                    <a:bodyPr/>
                    <a:lstStyle/>
                    <a:p>
                      <a:r>
                        <a:rPr lang="en-GB" sz="2000" b="1" dirty="0"/>
                        <a:t>Enterprise</a:t>
                      </a:r>
                      <a:r>
                        <a:rPr lang="en-GB" sz="2000" b="1" baseline="0" dirty="0"/>
                        <a:t> networks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To ask for connectivity guarantees</a:t>
                      </a:r>
                      <a:r>
                        <a:rPr lang="en-GB" baseline="0" dirty="0"/>
                        <a:t> to own sites located in the public Internet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Guaranteed</a:t>
                      </a:r>
                      <a:r>
                        <a:rPr lang="en-GB" baseline="0" dirty="0"/>
                        <a:t> bandwidth and delay between sites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09215"/>
                  </a:ext>
                </a:extLst>
              </a:tr>
              <a:tr h="800876">
                <a:tc>
                  <a:txBody>
                    <a:bodyPr/>
                    <a:lstStyle/>
                    <a:p>
                      <a:r>
                        <a:rPr lang="en-GB" sz="2000" b="1" dirty="0"/>
                        <a:t>End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Individual own circumstances</a:t>
                      </a:r>
                      <a:r>
                        <a:rPr lang="en-GB" baseline="0" dirty="0"/>
                        <a:t> (mobility etc.)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Service</a:t>
                      </a:r>
                      <a:r>
                        <a:rPr lang="en-GB" baseline="0" dirty="0"/>
                        <a:t> continuity in mobility (travelling, house moving…)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1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How to Express Intent?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07368" y="1061074"/>
            <a:ext cx="11039400" cy="64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203D75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616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6AA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5616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03D75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Revisit network configuration management evolution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2000" dirty="0">
              <a:solidFill>
                <a:srgbClr val="203D75">
                  <a:lumMod val="50000"/>
                </a:srgbClr>
              </a:solidFill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2000" dirty="0">
              <a:solidFill>
                <a:srgbClr val="203D75">
                  <a:lumMod val="50000"/>
                </a:srgbClr>
              </a:solidFill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2000" dirty="0">
              <a:solidFill>
                <a:srgbClr val="203D75">
                  <a:lumMod val="50000"/>
                </a:srgbClr>
              </a:solidFill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73" y="1673846"/>
            <a:ext cx="2746035" cy="2182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5" y="4064657"/>
            <a:ext cx="59766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Command line interface (CLI) – A Configuration </a:t>
            </a:r>
            <a:r>
              <a:rPr lang="en-GB" sz="2400" b="1" dirty="0">
                <a:solidFill>
                  <a:srgbClr val="0070C0"/>
                </a:solidFill>
              </a:rPr>
              <a:t>“Language”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Human understandable as configuration commands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Simple to be “translated” to machine languages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Flexible to add new primitives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Prone to human errors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912733" y="3099237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528048" y="4293096"/>
            <a:ext cx="51845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GUI/Web-based network management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Menu selection, box ticking, input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Better visualisation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No explicit Languages </a:t>
            </a:r>
            <a:r>
              <a:rPr lang="en-GB" sz="2000" dirty="0"/>
              <a:t>being used by the configuration issuer</a:t>
            </a:r>
            <a:r>
              <a:rPr lang="en-GB" sz="2000" b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6040" y="1677287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Document-base management tools (e.g. </a:t>
            </a:r>
            <a:r>
              <a:rPr lang="en-GB" sz="2400" dirty="0" err="1">
                <a:solidFill>
                  <a:srgbClr val="0070C0"/>
                </a:solidFill>
              </a:rPr>
              <a:t>NetConf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Easy to 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Configure things “offline” before feeding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Inherit configuration languages</a:t>
            </a:r>
          </a:p>
        </p:txBody>
      </p:sp>
      <p:sp>
        <p:nvSpPr>
          <p:cNvPr id="10" name="Left Brace 9"/>
          <p:cNvSpPr/>
          <p:nvPr/>
        </p:nvSpPr>
        <p:spPr>
          <a:xfrm>
            <a:off x="6023992" y="1844825"/>
            <a:ext cx="288032" cy="36332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6632"/>
            <a:ext cx="8928992" cy="1152128"/>
          </a:xfrm>
        </p:spPr>
        <p:txBody>
          <a:bodyPr/>
          <a:lstStyle/>
          <a:p>
            <a:r>
              <a:rPr lang="en-US" dirty="0"/>
              <a:t>How to Express Intent?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07368" y="1061074"/>
            <a:ext cx="11039400" cy="99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>
                    <a:lumMod val="50000"/>
                  </a:schemeClr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203D75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616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6AA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5616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03D75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Changing from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03D75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command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203D75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to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203D75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intent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203D75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– what </a:t>
            </a:r>
            <a:r>
              <a:rPr lang="en-GB" sz="2400" dirty="0">
                <a:solidFill>
                  <a:srgbClr val="203D75">
                    <a:lumMod val="50000"/>
                  </a:srgbClr>
                </a:solidFill>
              </a:rPr>
              <a:t>are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203D75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the implications?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285750">
              <a:buFontTx/>
              <a:buChar char="-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3D75">
                    <a:lumMod val="50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Is it possible/desirable to use one common intent interface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to all types of intent clients?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2000" dirty="0">
              <a:solidFill>
                <a:srgbClr val="203D75">
                  <a:lumMod val="50000"/>
                </a:srgbClr>
              </a:solidFill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2000" dirty="0">
              <a:solidFill>
                <a:srgbClr val="203D75">
                  <a:lumMod val="50000"/>
                </a:srgbClr>
              </a:solidFill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2000" dirty="0">
              <a:solidFill>
                <a:srgbClr val="203D75">
                  <a:lumMod val="50000"/>
                </a:srgbClr>
              </a:solidFill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3D75">
                  <a:lumMod val="50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07968" y="2060848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7368" y="1988840"/>
            <a:ext cx="51125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“Internal” intent</a:t>
            </a:r>
            <a:endParaRPr lang="en-GB" sz="2400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Intent expressed by the stakeholder who </a:t>
            </a:r>
            <a:r>
              <a:rPr lang="en-GB" sz="2000" b="1" dirty="0"/>
              <a:t>owns</a:t>
            </a:r>
            <a:r>
              <a:rPr lang="en-GB" sz="2000" dirty="0"/>
              <a:t> the infrastructure to be configured, e.g. telecom operator – BT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With knowledge </a:t>
            </a:r>
            <a:r>
              <a:rPr lang="en-GB" sz="2000" dirty="0"/>
              <a:t>about the network capabilities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Network topology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Deployed network protocols (IP, MPLS, SDN, NFV…)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Network slicing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Use of intent to: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Mitigate risks (failures etc.)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Optimize own resource utilisation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Service assurance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8158" y="1988840"/>
            <a:ext cx="51125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“External” intent</a:t>
            </a:r>
            <a:endParaRPr lang="en-GB" sz="2400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Intent expressed by various external clients who </a:t>
            </a:r>
            <a:r>
              <a:rPr lang="en-GB" sz="2000" b="1" dirty="0"/>
              <a:t>do not own </a:t>
            </a:r>
            <a:r>
              <a:rPr lang="en-GB" sz="2000" dirty="0"/>
              <a:t>the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No knowledge </a:t>
            </a:r>
            <a:r>
              <a:rPr lang="en-GB" sz="2000" dirty="0"/>
              <a:t>about the network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Use of intent to: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Receive assured service performances provided from the underlying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Intent diversity from heterogeneous clients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A more intelligent way than Service Level Agreement (SLA)?</a:t>
            </a:r>
          </a:p>
        </p:txBody>
      </p:sp>
    </p:spTree>
    <p:extLst>
      <p:ext uri="{BB962C8B-B14F-4D97-AF65-F5344CB8AC3E}">
        <p14:creationId xmlns:p14="http://schemas.microsoft.com/office/powerpoint/2010/main" val="28623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39FA3-5E51-0641-B007-D542A25B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lifecycle – intent capture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B879B-754D-274B-BA99-DAC55946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550296" cy="4525963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Allow non-technical  clients to express intents.</a:t>
            </a:r>
          </a:p>
          <a:p>
            <a:pPr lvl="1"/>
            <a:r>
              <a:rPr lang="en-US" dirty="0"/>
              <a:t>e.g., avoid network upgrades during major events. </a:t>
            </a:r>
          </a:p>
          <a:p>
            <a:r>
              <a:rPr lang="en-US" dirty="0"/>
              <a:t>Extracts intents from natural language.</a:t>
            </a:r>
          </a:p>
          <a:p>
            <a:r>
              <a:rPr lang="en-US" dirty="0"/>
              <a:t>Automate intent fulfillment.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A6C11-1FBE-4740-826D-A4E7EA4B89FE}"/>
              </a:ext>
            </a:extLst>
          </p:cNvPr>
          <p:cNvSpPr/>
          <p:nvPr/>
        </p:nvSpPr>
        <p:spPr>
          <a:xfrm>
            <a:off x="5447928" y="3322028"/>
            <a:ext cx="3168352" cy="5760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433FD-8545-E740-9C5D-A5035AE0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2924944"/>
            <a:ext cx="6329117" cy="21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Intent implementation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739803"/>
            <a:ext cx="1288766" cy="12887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829339"/>
            <a:ext cx="917080" cy="917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12" y="1840331"/>
            <a:ext cx="592999" cy="592999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16" idx="0"/>
            <a:endCxn id="19" idx="1"/>
          </p:cNvCxnSpPr>
          <p:nvPr/>
        </p:nvCxnSpPr>
        <p:spPr>
          <a:xfrm rot="5400000" flipH="1" flipV="1">
            <a:off x="1372449" y="2682139"/>
            <a:ext cx="736966" cy="1378362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8"/>
          <p:cNvCxnSpPr>
            <a:stCxn id="17" idx="1"/>
            <a:endCxn id="16" idx="2"/>
          </p:cNvCxnSpPr>
          <p:nvPr/>
        </p:nvCxnSpPr>
        <p:spPr>
          <a:xfrm rot="10800000">
            <a:off x="1051752" y="5028570"/>
            <a:ext cx="1092627" cy="1069817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8"/>
          <p:cNvCxnSpPr>
            <a:stCxn id="20" idx="3"/>
            <a:endCxn id="21" idx="1"/>
          </p:cNvCxnSpPr>
          <p:nvPr/>
        </p:nvCxnSpPr>
        <p:spPr>
          <a:xfrm flipV="1">
            <a:off x="3967700" y="2935040"/>
            <a:ext cx="146701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8"/>
          <p:cNvCxnSpPr>
            <a:endCxn id="26" idx="2"/>
          </p:cNvCxnSpPr>
          <p:nvPr/>
        </p:nvCxnSpPr>
        <p:spPr>
          <a:xfrm flipV="1">
            <a:off x="7443465" y="1813314"/>
            <a:ext cx="2068054" cy="1056677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8"/>
          <p:cNvCxnSpPr>
            <a:stCxn id="26" idx="1"/>
            <a:endCxn id="24" idx="3"/>
          </p:cNvCxnSpPr>
          <p:nvPr/>
        </p:nvCxnSpPr>
        <p:spPr>
          <a:xfrm flipH="1">
            <a:off x="7157096" y="1287879"/>
            <a:ext cx="18289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8"/>
          <p:cNvCxnSpPr>
            <a:stCxn id="24" idx="1"/>
            <a:endCxn id="16" idx="1"/>
          </p:cNvCxnSpPr>
          <p:nvPr/>
        </p:nvCxnSpPr>
        <p:spPr>
          <a:xfrm rot="10800000" flipV="1">
            <a:off x="407368" y="1287878"/>
            <a:ext cx="5832648" cy="3096307"/>
          </a:xfrm>
          <a:prstGeom prst="bentConnector3">
            <a:avLst>
              <a:gd name="adj1" fmla="val 10391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8"/>
          <p:cNvCxnSpPr>
            <a:stCxn id="26" idx="3"/>
            <a:endCxn id="23" idx="0"/>
          </p:cNvCxnSpPr>
          <p:nvPr/>
        </p:nvCxnSpPr>
        <p:spPr>
          <a:xfrm>
            <a:off x="10036954" y="1287879"/>
            <a:ext cx="881411" cy="1874277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8"/>
          <p:cNvCxnSpPr>
            <a:cxnSpLocks/>
          </p:cNvCxnSpPr>
          <p:nvPr/>
        </p:nvCxnSpPr>
        <p:spPr>
          <a:xfrm>
            <a:off x="10911917" y="5059841"/>
            <a:ext cx="6448" cy="5102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28"/>
          <p:cNvCxnSpPr>
            <a:endCxn id="18" idx="3"/>
          </p:cNvCxnSpPr>
          <p:nvPr/>
        </p:nvCxnSpPr>
        <p:spPr>
          <a:xfrm flipH="1">
            <a:off x="4435729" y="6207875"/>
            <a:ext cx="5715063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99562" y="351144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1138" y="3502402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Extract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77492" y="1576644"/>
            <a:ext cx="103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34716" y="1377087"/>
            <a:ext cx="9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Validate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215707" y="366684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Build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29566" y="5595556"/>
            <a:ext cx="84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Deploy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90742" y="5702910"/>
            <a:ext cx="10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Feedback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68333" y="505984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Output</a:t>
            </a:r>
          </a:p>
        </p:txBody>
      </p:sp>
      <p:pic>
        <p:nvPicPr>
          <p:cNvPr id="32" name="Picture 26" descr="Google Assistant privacy policy - Vera Shop for Controllers and De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38" y="2533374"/>
            <a:ext cx="1121847" cy="8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23" y="2502540"/>
            <a:ext cx="796743" cy="796743"/>
          </a:xfrm>
          <a:prstGeom prst="rect">
            <a:avLst/>
          </a:prstGeom>
        </p:spPr>
      </p:pic>
      <p:pic>
        <p:nvPicPr>
          <p:cNvPr id="35" name="Picture 2" descr="Google Dialogflow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50" y="2171655"/>
            <a:ext cx="1584078" cy="15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Google Assistant privacy policy - Vera Shop for Controllers and De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62" y="5771990"/>
            <a:ext cx="1121847" cy="8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47" y="5741156"/>
            <a:ext cx="796743" cy="796743"/>
          </a:xfrm>
          <a:prstGeom prst="rect">
            <a:avLst/>
          </a:prstGeom>
        </p:spPr>
      </p:pic>
      <p:pic>
        <p:nvPicPr>
          <p:cNvPr id="38" name="Picture 12" descr="Salesforce Heroku Reviews 2020: Details, Pricing, &amp; Features | G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06" y="722809"/>
            <a:ext cx="2082392" cy="10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Salesforce Heroku Reviews 2020: Details, Pricing, &amp; Features | G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28" y="5525614"/>
            <a:ext cx="2082392" cy="10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36C01A8-A249-5D43-982C-D26B8E137872}"/>
              </a:ext>
            </a:extLst>
          </p:cNvPr>
          <p:cNvSpPr txBox="1"/>
          <p:nvPr/>
        </p:nvSpPr>
        <p:spPr>
          <a:xfrm>
            <a:off x="9981481" y="3203057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NILE: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Intent </a:t>
            </a:r>
          </a:p>
          <a:p>
            <a:pPr algn="ctr"/>
            <a:r>
              <a:rPr lang="en-US" sz="2800" dirty="0"/>
              <a:t>Definition </a:t>
            </a:r>
          </a:p>
          <a:p>
            <a:pPr algn="ctr"/>
            <a:r>
              <a:rPr lang="en-US" sz="2800" dirty="0"/>
              <a:t>Language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FA8569-E5F6-1741-8BA6-606E348A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605" y="5741097"/>
            <a:ext cx="1092628" cy="7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E29B8FE7B204F87E28CD007B7837E" ma:contentTypeVersion="20" ma:contentTypeDescription="Create a new document." ma:contentTypeScope="" ma:versionID="f3b8587f54d80daa0a44d88181e1b456">
  <xsd:schema xmlns:xsd="http://www.w3.org/2001/XMLSchema" xmlns:xs="http://www.w3.org/2001/XMLSchema" xmlns:p="http://schemas.microsoft.com/office/2006/metadata/properties" xmlns:ns2="64abceb8-28d6-4020-8377-9899987c1317" targetNamespace="http://schemas.microsoft.com/office/2006/metadata/properties" ma:root="true" ma:fieldsID="ab94d04fceaa27942e2013bdd22f26cb" ns2:_="">
    <xsd:import namespace="64abceb8-28d6-4020-8377-9899987c131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bceb8-28d6-4020-8377-9899987c131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64abceb8-28d6-4020-8377-9899987c1317" xsi:nil="true"/>
    <Has_Leaders_Only_SectionGroup xmlns="64abceb8-28d6-4020-8377-9899987c1317" xsi:nil="true"/>
    <AppVersion xmlns="64abceb8-28d6-4020-8377-9899987c1317" xsi:nil="true"/>
    <LMS_Mappings xmlns="64abceb8-28d6-4020-8377-9899987c1317" xsi:nil="true"/>
    <Templates xmlns="64abceb8-28d6-4020-8377-9899987c1317" xsi:nil="true"/>
    <CultureName xmlns="64abceb8-28d6-4020-8377-9899987c1317" xsi:nil="true"/>
    <DefaultSectionNames xmlns="64abceb8-28d6-4020-8377-9899987c1317" xsi:nil="true"/>
    <Invited_Members xmlns="64abceb8-28d6-4020-8377-9899987c1317" xsi:nil="true"/>
    <Math_Settings xmlns="64abceb8-28d6-4020-8377-9899987c1317" xsi:nil="true"/>
    <Members xmlns="64abceb8-28d6-4020-8377-9899987c1317">
      <UserInfo>
        <DisplayName/>
        <AccountId xsi:nil="true"/>
        <AccountType/>
      </UserInfo>
    </Members>
    <Member_Groups xmlns="64abceb8-28d6-4020-8377-9899987c1317">
      <UserInfo>
        <DisplayName/>
        <AccountId xsi:nil="true"/>
        <AccountType/>
      </UserInfo>
    </Member_Groups>
    <Self_Registration_Enabled xmlns="64abceb8-28d6-4020-8377-9899987c1317" xsi:nil="true"/>
    <Is_Collaboration_Space_Locked xmlns="64abceb8-28d6-4020-8377-9899987c1317" xsi:nil="true"/>
    <NotebookType xmlns="64abceb8-28d6-4020-8377-9899987c1317" xsi:nil="true"/>
    <Distribution_Groups xmlns="64abceb8-28d6-4020-8377-9899987c1317" xsi:nil="true"/>
    <Invited_Leaders xmlns="64abceb8-28d6-4020-8377-9899987c1317" xsi:nil="true"/>
    <IsNotebookLocked xmlns="64abceb8-28d6-4020-8377-9899987c1317" xsi:nil="true"/>
    <FolderType xmlns="64abceb8-28d6-4020-8377-9899987c1317" xsi:nil="true"/>
    <Owner xmlns="64abceb8-28d6-4020-8377-9899987c1317">
      <UserInfo>
        <DisplayName/>
        <AccountId xsi:nil="true"/>
        <AccountType/>
      </UserInfo>
    </Owner>
    <Leaders xmlns="64abceb8-28d6-4020-8377-9899987c1317">
      <UserInfo>
        <DisplayName/>
        <AccountId xsi:nil="true"/>
        <AccountType/>
      </UserInfo>
    </Lead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B4C18F-1D82-479C-AB3D-09B340ED8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bceb8-28d6-4020-8377-9899987c1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659697-969D-4B7E-9EBA-536523227EE6}">
  <ds:schemaRefs>
    <ds:schemaRef ds:uri="64abceb8-28d6-4020-8377-9899987c131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FA4B40-66CA-46FC-9183-92ADF01DE4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Application>Microsoft Office PowerPoint</Application>
  <PresentationFormat>Widescreen</PresentationFormat>
  <Paragraphs>413</Paragraphs>
  <Slides>31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宋体</vt:lpstr>
      <vt:lpstr>Arial</vt:lpstr>
      <vt:lpstr>Calibri</vt:lpstr>
      <vt:lpstr>Georgia</vt:lpstr>
      <vt:lpstr>Verdana</vt:lpstr>
      <vt:lpstr>Wingdings</vt:lpstr>
      <vt:lpstr>Office Theme</vt:lpstr>
      <vt:lpstr>Intent-based Networking</vt:lpstr>
      <vt:lpstr>Agenda</vt:lpstr>
      <vt:lpstr>A Brief Review on Network Configuration Management</vt:lpstr>
      <vt:lpstr>Syntax Elements in Intent Expressions</vt:lpstr>
      <vt:lpstr>Who Can Express Intent (Intent client)?</vt:lpstr>
      <vt:lpstr>How to Express Intent?</vt:lpstr>
      <vt:lpstr>How to Express Intent?</vt:lpstr>
      <vt:lpstr>Intent lifecycle – intent capture</vt:lpstr>
      <vt:lpstr>Intent implementation</vt:lpstr>
      <vt:lpstr>Dialogflow - Setup</vt:lpstr>
      <vt:lpstr>NILE - Example</vt:lpstr>
      <vt:lpstr>Deployment</vt:lpstr>
      <vt:lpstr>Demo Scenario</vt:lpstr>
      <vt:lpstr>Intent lifecycle – monitor and validation</vt:lpstr>
      <vt:lpstr>Devops with CICD</vt:lpstr>
      <vt:lpstr> Intent CICD – pre-deployment</vt:lpstr>
      <vt:lpstr> Intent CICD – pre-deployment</vt:lpstr>
      <vt:lpstr> Intent CICD – pre-deployment</vt:lpstr>
      <vt:lpstr>Intent validation – run-time</vt:lpstr>
      <vt:lpstr>Intent deployment</vt:lpstr>
      <vt:lpstr>Intent deployment - uniprobe</vt:lpstr>
      <vt:lpstr>External Intent - Scenarios</vt:lpstr>
      <vt:lpstr>External Intent –  QoE oriented vs. QoS oriented</vt:lpstr>
      <vt:lpstr>External Intent Framework Use Case</vt:lpstr>
      <vt:lpstr>External Intent Framework Use Case</vt:lpstr>
      <vt:lpstr>Implication to Network Slicing in 5G</vt:lpstr>
      <vt:lpstr>Planned Integrated Framework in 5G</vt:lpstr>
      <vt:lpstr>Challenges on Intent-based Networking</vt:lpstr>
      <vt:lpstr>Summary</vt:lpstr>
      <vt:lpstr>Intent validation – post-deployment</vt:lpstr>
      <vt:lpstr>Thank you QUESTIONS?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1:  presentation title goes here</dc:title>
  <dc:creator>Sanson, Jennie-Marie</dc:creator>
  <cp:lastModifiedBy>Bennett, Paul</cp:lastModifiedBy>
  <cp:revision>368</cp:revision>
  <cp:lastPrinted>2019-10-10T09:00:42Z</cp:lastPrinted>
  <dcterms:created xsi:type="dcterms:W3CDTF">2014-09-30T09:05:22Z</dcterms:created>
  <dcterms:modified xsi:type="dcterms:W3CDTF">2020-10-29T14:19:38Z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0x0101005CAE29B8FE7B204F87E28CD007B7837E</vt:lpwstr>
  </property>
</Properties>
</file>